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5" r:id="rId1"/>
  </p:sldMasterIdLst>
  <p:notesMasterIdLst>
    <p:notesMasterId r:id="rId49"/>
  </p:notesMasterIdLst>
  <p:handoutMasterIdLst>
    <p:handoutMasterId r:id="rId50"/>
  </p:handoutMasterIdLst>
  <p:sldIdLst>
    <p:sldId id="256" r:id="rId2"/>
    <p:sldId id="509" r:id="rId3"/>
    <p:sldId id="647" r:id="rId4"/>
    <p:sldId id="642" r:id="rId5"/>
    <p:sldId id="421" r:id="rId6"/>
    <p:sldId id="648" r:id="rId7"/>
    <p:sldId id="661" r:id="rId8"/>
    <p:sldId id="644" r:id="rId9"/>
    <p:sldId id="641" r:id="rId10"/>
    <p:sldId id="656" r:id="rId11"/>
    <p:sldId id="657" r:id="rId12"/>
    <p:sldId id="584" r:id="rId13"/>
    <p:sldId id="660" r:id="rId14"/>
    <p:sldId id="665" r:id="rId15"/>
    <p:sldId id="658" r:id="rId16"/>
    <p:sldId id="662" r:id="rId17"/>
    <p:sldId id="671" r:id="rId18"/>
    <p:sldId id="669" r:id="rId19"/>
    <p:sldId id="672" r:id="rId20"/>
    <p:sldId id="670" r:id="rId21"/>
    <p:sldId id="673" r:id="rId22"/>
    <p:sldId id="678" r:id="rId23"/>
    <p:sldId id="679" r:id="rId24"/>
    <p:sldId id="677" r:id="rId25"/>
    <p:sldId id="674" r:id="rId26"/>
    <p:sldId id="683" r:id="rId27"/>
    <p:sldId id="684" r:id="rId28"/>
    <p:sldId id="687" r:id="rId29"/>
    <p:sldId id="688" r:id="rId30"/>
    <p:sldId id="689" r:id="rId31"/>
    <p:sldId id="690" r:id="rId32"/>
    <p:sldId id="691" r:id="rId33"/>
    <p:sldId id="692" r:id="rId34"/>
    <p:sldId id="693" r:id="rId35"/>
    <p:sldId id="694" r:id="rId36"/>
    <p:sldId id="695" r:id="rId37"/>
    <p:sldId id="696" r:id="rId38"/>
    <p:sldId id="697" r:id="rId39"/>
    <p:sldId id="698" r:id="rId40"/>
    <p:sldId id="664" r:id="rId41"/>
    <p:sldId id="667" r:id="rId42"/>
    <p:sldId id="653" r:id="rId43"/>
    <p:sldId id="654" r:id="rId44"/>
    <p:sldId id="580" r:id="rId45"/>
    <p:sldId id="609" r:id="rId46"/>
    <p:sldId id="626" r:id="rId47"/>
    <p:sldId id="627" r:id="rId48"/>
  </p:sldIdLst>
  <p:sldSz cx="10693400" cy="7562850"/>
  <p:notesSz cx="10693400" cy="75628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DejaVu Sans" charset="0"/>
        <a:cs typeface="DejaVu Sans" charset="0"/>
      </a:defRPr>
    </a:lvl1pPr>
    <a:lvl2pPr marL="45716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DejaVu Sans" charset="0"/>
        <a:cs typeface="DejaVu Sans" charset="0"/>
      </a:defRPr>
    </a:lvl2pPr>
    <a:lvl3pPr marL="91431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DejaVu Sans" charset="0"/>
        <a:cs typeface="DejaVu Sans" charset="0"/>
      </a:defRPr>
    </a:lvl3pPr>
    <a:lvl4pPr marL="13714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DejaVu Sans" charset="0"/>
        <a:cs typeface="DejaVu Sans" charset="0"/>
      </a:defRPr>
    </a:lvl4pPr>
    <a:lvl5pPr marL="182863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DejaVu Sans" charset="0"/>
        <a:cs typeface="DejaVu Sans" charset="0"/>
      </a:defRPr>
    </a:lvl5pPr>
    <a:lvl6pPr marL="2285797" algn="l" defTabSz="914319" rtl="0" eaLnBrk="1" latinLnBrk="0" hangingPunct="1">
      <a:defRPr kern="1200">
        <a:solidFill>
          <a:schemeClr val="tx1"/>
        </a:solidFill>
        <a:latin typeface="Arial" pitchFamily="34" charset="0"/>
        <a:ea typeface="DejaVu Sans" charset="0"/>
        <a:cs typeface="DejaVu Sans" charset="0"/>
      </a:defRPr>
    </a:lvl6pPr>
    <a:lvl7pPr marL="2742957" algn="l" defTabSz="914319" rtl="0" eaLnBrk="1" latinLnBrk="0" hangingPunct="1">
      <a:defRPr kern="1200">
        <a:solidFill>
          <a:schemeClr val="tx1"/>
        </a:solidFill>
        <a:latin typeface="Arial" pitchFamily="34" charset="0"/>
        <a:ea typeface="DejaVu Sans" charset="0"/>
        <a:cs typeface="DejaVu Sans" charset="0"/>
      </a:defRPr>
    </a:lvl7pPr>
    <a:lvl8pPr marL="3200116" algn="l" defTabSz="914319" rtl="0" eaLnBrk="1" latinLnBrk="0" hangingPunct="1">
      <a:defRPr kern="1200">
        <a:solidFill>
          <a:schemeClr val="tx1"/>
        </a:solidFill>
        <a:latin typeface="Arial" pitchFamily="34" charset="0"/>
        <a:ea typeface="DejaVu Sans" charset="0"/>
        <a:cs typeface="DejaVu Sans" charset="0"/>
      </a:defRPr>
    </a:lvl8pPr>
    <a:lvl9pPr marL="3657275" algn="l" defTabSz="914319" rtl="0" eaLnBrk="1" latinLnBrk="0" hangingPunct="1">
      <a:defRPr kern="1200">
        <a:solidFill>
          <a:schemeClr val="tx1"/>
        </a:solidFill>
        <a:latin typeface="Arial" pitchFamily="34" charset="0"/>
        <a:ea typeface="DejaVu Sans" charset="0"/>
        <a:cs typeface="DejaVu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3300"/>
    <a:srgbClr val="CC0000"/>
    <a:srgbClr val="F2E9E6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5667" autoAdjust="0"/>
    <p:restoredTop sz="92718" autoAdjust="0"/>
  </p:normalViewPr>
  <p:slideViewPr>
    <p:cSldViewPr>
      <p:cViewPr>
        <p:scale>
          <a:sx n="60" d="100"/>
          <a:sy n="60" d="100"/>
        </p:scale>
        <p:origin x="-918" y="-72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4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         </a:t>
            </a:r>
          </a:p>
        </c:rich>
      </c:tx>
      <c:layout>
        <c:manualLayout>
          <c:xMode val="edge"/>
          <c:yMode val="edge"/>
          <c:x val="4.576083783328868E-2"/>
          <c:y val="2.1881838074398366E-3"/>
        </c:manualLayout>
      </c:layout>
      <c:overlay val="0"/>
    </c:title>
    <c:autoTitleDeleted val="0"/>
    <c:view3D>
      <c:rotX val="20"/>
      <c:rotY val="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38566484372734E-2"/>
          <c:y val="0.31061643225458174"/>
          <c:w val="0.80598951640303274"/>
          <c:h val="0.47691891654464208"/>
        </c:manualLayout>
      </c:layout>
      <c:pie3DChart>
        <c:varyColors val="1"/>
        <c:ser>
          <c:idx val="0"/>
          <c:order val="0"/>
          <c:explosion val="22"/>
          <c:dPt>
            <c:idx val="4"/>
            <c:bubble3D val="0"/>
            <c:explosion val="11"/>
          </c:dPt>
          <c:dLbls>
            <c:dLbl>
              <c:idx val="0"/>
              <c:layout>
                <c:manualLayout>
                  <c:x val="4.6262225325872874E-2"/>
                  <c:y val="-0.17310667059690821"/>
                </c:manualLayout>
              </c:layout>
              <c:tx>
                <c:rich>
                  <a:bodyPr/>
                  <a:lstStyle/>
                  <a:p>
                    <a:r>
                      <a:rPr lang="ru-RU" sz="16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itchFamily="18" charset="0"/>
                      </a:rPr>
                      <a:t>Ожидаемый прирост объема инвестиций</a:t>
                    </a:r>
                    <a:r>
                      <a:rPr lang="ru-RU" sz="1600" b="0" baseline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itchFamily="18" charset="0"/>
                      </a:rPr>
                      <a:t> в основной капитал в моногороде при создании ТОСЭР – 906 млн.рублей</a:t>
                    </a:r>
                    <a:endParaRPr lang="ru-RU" dirty="0"/>
                  </a:p>
                </c:rich>
              </c:tx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5.3950897233534433E-2"/>
                  <c:y val="2.1403057367941406E-2"/>
                </c:manualLayout>
              </c:layout>
              <c:tx>
                <c:rich>
                  <a:bodyPr/>
                  <a:lstStyle/>
                  <a:p>
                    <a:r>
                      <a:rPr lang="ru-RU" sz="16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itchFamily="18" charset="0"/>
                      </a:rPr>
                      <a:t>Объем</a:t>
                    </a:r>
                    <a:r>
                      <a:rPr lang="ru-RU" sz="1600" b="0" baseline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itchFamily="18" charset="0"/>
                      </a:rPr>
                      <a:t> прибыли –                   1 млрд. 823 млн. рублей</a:t>
                    </a:r>
                    <a:endParaRPr lang="ru-RU" dirty="0"/>
                  </a:p>
                </c:rich>
              </c:tx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7.7481946207553554E-2"/>
                  <c:y val="-5.7815650157712645E-2"/>
                </c:manualLayout>
              </c:layout>
              <c:tx>
                <c:rich>
                  <a:bodyPr/>
                  <a:lstStyle/>
                  <a:p>
                    <a:r>
                      <a:rPr lang="ru-RU" sz="16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itchFamily="18" charset="0"/>
                      </a:rPr>
                      <a:t>Налог на доходы физических</a:t>
                    </a:r>
                    <a:r>
                      <a:rPr lang="ru-RU" sz="1600" b="0" baseline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itchFamily="18" charset="0"/>
                      </a:rPr>
                      <a:t> лиц – 137,7 млн.рублей</a:t>
                    </a:r>
                    <a:endParaRPr lang="ru-RU" dirty="0"/>
                  </a:p>
                </c:rich>
              </c:tx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12728698810539127"/>
                  <c:y val="-0.18232280441421853"/>
                </c:manualLayout>
              </c:layout>
              <c:tx>
                <c:rich>
                  <a:bodyPr/>
                  <a:lstStyle/>
                  <a:p>
                    <a:r>
                      <a:rPr lang="ru-RU" sz="16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itchFamily="18" charset="0"/>
                      </a:rPr>
                      <a:t>Налог на прибыль – 364,6 млн. рублей</a:t>
                    </a:r>
                    <a:endParaRPr lang="ru-RU" dirty="0"/>
                  </a:p>
                </c:rich>
              </c:tx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5.5115409159342162E-2"/>
                  <c:y val="-0.21680202890773689"/>
                </c:manualLayout>
              </c:layout>
              <c:tx>
                <c:rich>
                  <a:bodyPr/>
                  <a:lstStyle/>
                  <a:p>
                    <a:r>
                      <a:rPr lang="ru-RU" sz="16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itchFamily="18" charset="0"/>
                      </a:rPr>
                      <a:t>Налог на имущество – 42,1 млн.рублей</a:t>
                    </a:r>
                    <a:endParaRPr lang="ru-RU" dirty="0"/>
                  </a:p>
                </c:rich>
              </c:tx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6.4732581169623826E-2"/>
                  <c:y val="-1.0940919037199143E-2"/>
                </c:manualLayout>
              </c:layout>
              <c:tx>
                <c:rich>
                  <a:bodyPr/>
                  <a:lstStyle/>
                  <a:p>
                    <a:r>
                      <a:rPr lang="ru-RU" sz="16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itchFamily="18" charset="0"/>
                      </a:rPr>
                      <a:t>Прочие </a:t>
                    </a:r>
                    <a:r>
                      <a:rPr lang="ru-RU" sz="16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itchFamily="18" charset="0"/>
                      </a:rPr>
                      <a:t>виды </a:t>
                    </a:r>
                    <a:r>
                      <a:rPr lang="ru-RU" sz="16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itchFamily="18" charset="0"/>
                      </a:rPr>
                      <a:t>деятельности</a:t>
                    </a:r>
                  </a:p>
                  <a:p>
                    <a:r>
                      <a:rPr lang="ru-RU" sz="16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itchFamily="18" charset="0"/>
                      </a:rPr>
                      <a:t>3%</a:t>
                    </a:r>
                    <a:endParaRPr lang="ru-RU" dirty="0"/>
                  </a:p>
                </c:rich>
              </c:tx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7.1727636249426495E-4"/>
                  <c:y val="-7.3254638373514064E-2"/>
                </c:manualLayout>
              </c:layout>
              <c:tx>
                <c:rich>
                  <a:bodyPr/>
                  <a:lstStyle/>
                  <a:p>
                    <a:r>
                      <a:rPr lang="ru-RU" sz="16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itchFamily="18" charset="0"/>
                      </a:rPr>
                      <a:t>Сельское хозяйство</a:t>
                    </a:r>
                  </a:p>
                  <a:p>
                    <a:r>
                      <a:rPr lang="ru-RU" sz="16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itchFamily="18" charset="0"/>
                      </a:rPr>
                      <a:t>6%</a:t>
                    </a:r>
                    <a:endParaRPr lang="ru-RU" dirty="0"/>
                  </a:p>
                </c:rich>
              </c:tx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4.3709568851913787E-2"/>
                  <c:y val="-4.5788616079694894E-2"/>
                </c:manualLayout>
              </c:layout>
              <c:tx>
                <c:rich>
                  <a:bodyPr/>
                  <a:lstStyle/>
                  <a:p>
                    <a:r>
                      <a:rPr lang="ru-RU" sz="16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itchFamily="18" charset="0"/>
                      </a:rPr>
                      <a:t>Прочие коммунальные и персональныу услуги; </a:t>
                    </a:r>
                    <a:endParaRPr lang="ru-RU" sz="1600" b="0" dirty="0" smtClean="0">
                      <a:solidFill>
                        <a:schemeClr val="accent2">
                          <a:lumMod val="50000"/>
                        </a:schemeClr>
                      </a:solidFill>
                      <a:latin typeface="Cambria" pitchFamily="18" charset="0"/>
                    </a:endParaRPr>
                  </a:p>
                  <a:p>
                    <a:r>
                      <a:rPr lang="ru-RU" sz="16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itchFamily="18" charset="0"/>
                      </a:rPr>
                      <a:t>5</a:t>
                    </a:r>
                    <a:r>
                      <a:rPr lang="ru-RU" sz="16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itchFamily="18" charset="0"/>
                      </a:rPr>
                      <a:t>%</a:t>
                    </a:r>
                    <a:endParaRPr lang="ru-RU" dirty="0"/>
                  </a:p>
                </c:rich>
              </c:tx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3.2366290584811851E-2"/>
                  <c:y val="-6.3457330415754909E-2"/>
                </c:manualLayout>
              </c:layout>
              <c:tx>
                <c:rich>
                  <a:bodyPr/>
                  <a:lstStyle/>
                  <a:p>
                    <a:r>
                      <a:rPr lang="ru-RU" sz="16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itchFamily="18" charset="0"/>
                      </a:rPr>
                      <a:t>Гостиницы и рестораны; </a:t>
                    </a:r>
                    <a:endParaRPr lang="ru-RU" sz="1600" b="0" dirty="0" smtClean="0">
                      <a:solidFill>
                        <a:schemeClr val="accent2">
                          <a:lumMod val="50000"/>
                        </a:schemeClr>
                      </a:solidFill>
                      <a:latin typeface="Cambria" pitchFamily="18" charset="0"/>
                    </a:endParaRPr>
                  </a:p>
                  <a:p>
                    <a:r>
                      <a:rPr lang="ru-RU" sz="16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itchFamily="18" charset="0"/>
                      </a:rPr>
                      <a:t>3</a:t>
                    </a:r>
                    <a:r>
                      <a:rPr lang="ru-RU" sz="16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itchFamily="18" charset="0"/>
                      </a:rPr>
                      <a:t>%</a:t>
                    </a:r>
                    <a:endParaRPr lang="ru-RU" dirty="0"/>
                  </a:p>
                </c:rich>
              </c:tx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</c:dLbl>
            <c:numFmt formatCode="General" sourceLinked="0"/>
            <c:dLblPos val="outEnd"/>
            <c:showLegendKey val="1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Sheet1!$A$1:$A$5</c:f>
              <c:strCache>
                <c:ptCount val="5"/>
                <c:pt idx="0">
                  <c:v>прирост объема инвестиций в основной капитал в моногороде при создании ТОСЭР</c:v>
                </c:pt>
                <c:pt idx="1">
                  <c:v>объем прибыли</c:v>
                </c:pt>
                <c:pt idx="2">
                  <c:v>налог на доходы физических лиц </c:v>
                </c:pt>
                <c:pt idx="3">
                  <c:v>налог на прибыль </c:v>
                </c:pt>
                <c:pt idx="4">
                  <c:v>налог на имущество </c:v>
                </c:pt>
              </c:strCache>
            </c:strRef>
          </c:cat>
          <c:val>
            <c:numRef>
              <c:f>Sheet1!$B$1:$B$5</c:f>
              <c:numCache>
                <c:formatCode>General</c:formatCode>
                <c:ptCount val="5"/>
                <c:pt idx="0">
                  <c:v>906</c:v>
                </c:pt>
                <c:pt idx="1">
                  <c:v>1823</c:v>
                </c:pt>
                <c:pt idx="2">
                  <c:v>137.69999999999999</c:v>
                </c:pt>
                <c:pt idx="3">
                  <c:v>364.6</c:v>
                </c:pt>
                <c:pt idx="4">
                  <c:v>42.1</c:v>
                </c:pt>
              </c:numCache>
            </c:numRef>
          </c:val>
        </c:ser>
        <c:dLbls>
          <c:showLegendKey val="0"/>
          <c:showVal val="0"/>
          <c:showCatName val="0"/>
          <c:showSerName val="1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/>
              <a:t>         </a:t>
            </a:r>
          </a:p>
        </c:rich>
      </c:tx>
      <c:layout>
        <c:manualLayout>
          <c:xMode val="edge"/>
          <c:yMode val="edge"/>
          <c:x val="4.5760837833288708E-2"/>
          <c:y val="2.1881838074398383E-3"/>
        </c:manualLayout>
      </c:layout>
      <c:overlay val="0"/>
    </c:title>
    <c:autoTitleDeleted val="0"/>
    <c:view3D>
      <c:rotX val="20"/>
      <c:rotY val="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38566484372734E-2"/>
          <c:y val="0.31061643225458191"/>
          <c:w val="0.80598951640303296"/>
          <c:h val="0.47691891654464236"/>
        </c:manualLayout>
      </c:layout>
      <c:pie3DChart>
        <c:varyColors val="1"/>
        <c:dLbls>
          <c:showLegendKey val="0"/>
          <c:showVal val="0"/>
          <c:showCatName val="0"/>
          <c:showSerName val="1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/>
              <a:t>         </a:t>
            </a:r>
          </a:p>
        </c:rich>
      </c:tx>
      <c:layout>
        <c:manualLayout>
          <c:xMode val="edge"/>
          <c:yMode val="edge"/>
          <c:x val="4.5760837833288701E-2"/>
          <c:y val="2.1881838074398374E-3"/>
        </c:manualLayout>
      </c:layout>
      <c:overlay val="0"/>
    </c:title>
    <c:autoTitleDeleted val="0"/>
    <c:view3D>
      <c:rotX val="20"/>
      <c:rotY val="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38566484372734E-2"/>
          <c:y val="0.31061643225458191"/>
          <c:w val="0.80598951640303296"/>
          <c:h val="0.47691891654464236"/>
        </c:manualLayout>
      </c:layout>
      <c:pie3DChart>
        <c:varyColors val="1"/>
        <c:dLbls>
          <c:showLegendKey val="0"/>
          <c:showVal val="0"/>
          <c:showCatName val="0"/>
          <c:showSerName val="1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6057900" y="0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8E7850-CB4D-4904-B26C-7BC019438DF3}" type="datetimeFigureOut">
              <a:rPr lang="ru-RU"/>
              <a:pPr>
                <a:defRPr/>
              </a:pPr>
              <a:t>02.07.2019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7183438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6057900" y="7183438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7A1878C-3BAA-465B-9E2F-1C1D65FB30B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18368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Для правки формата примечаний щёлкните мышью</a:t>
            </a:r>
          </a:p>
        </p:txBody>
      </p:sp>
      <p:sp>
        <p:nvSpPr>
          <p:cNvPr id="37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1363" cy="53498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r>
              <a:rPr lang="ru-RU" dirty="0"/>
              <a:t>&lt;заголовок&gt;</a:t>
            </a:r>
          </a:p>
        </p:txBody>
      </p:sp>
      <p:sp>
        <p:nvSpPr>
          <p:cNvPr id="38" name="PlaceHolder 3"/>
          <p:cNvSpPr>
            <a:spLocks noGrp="1"/>
          </p:cNvSpPr>
          <p:nvPr>
            <p:ph type="dt"/>
          </p:nvPr>
        </p:nvSpPr>
        <p:spPr>
          <a:xfrm>
            <a:off x="4278313" y="0"/>
            <a:ext cx="3281362" cy="53498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r>
              <a:rPr lang="ru-RU" dirty="0"/>
              <a:t>&lt;дата/время&gt;</a:t>
            </a:r>
          </a:p>
        </p:txBody>
      </p:sp>
      <p:sp>
        <p:nvSpPr>
          <p:cNvPr id="39" name="PlaceHolder 4"/>
          <p:cNvSpPr>
            <a:spLocks noGrp="1"/>
          </p:cNvSpPr>
          <p:nvPr>
            <p:ph type="ftr"/>
          </p:nvPr>
        </p:nvSpPr>
        <p:spPr>
          <a:xfrm>
            <a:off x="0" y="10156825"/>
            <a:ext cx="3281363" cy="534988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r>
              <a:rPr lang="ru-RU" dirty="0"/>
              <a:t>&lt;нижний колонтитул&gt;</a:t>
            </a:r>
          </a:p>
        </p:txBody>
      </p:sp>
      <p:sp>
        <p:nvSpPr>
          <p:cNvPr id="40" name="PlaceHolder 5"/>
          <p:cNvSpPr>
            <a:spLocks noGrp="1"/>
          </p:cNvSpPr>
          <p:nvPr>
            <p:ph type="sldNum"/>
          </p:nvPr>
        </p:nvSpPr>
        <p:spPr>
          <a:xfrm>
            <a:off x="4278313" y="10156825"/>
            <a:ext cx="3281362" cy="534988"/>
          </a:xfrm>
          <a:prstGeom prst="rect">
            <a:avLst/>
          </a:prstGeom>
        </p:spPr>
        <p:txBody>
          <a:bodyPr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D6CB3FAA-AFA8-4F50-B983-CEC4C62328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14418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742884" indent="-28572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142899" indent="-22858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600058" indent="-22858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57217" indent="-22858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797" algn="l" defTabSz="9143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957" algn="l" defTabSz="9143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200116" algn="l" defTabSz="9143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7275" algn="l" defTabSz="9143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341688" y="566738"/>
            <a:ext cx="4010025" cy="28368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F76F553-CA1F-4CA7-A24D-D3F6AFEB4215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B1826F0-95EC-4E90-BD63-989D3F73A594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028F87-C12F-448D-AEC5-C59A1EA63F53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028F87-C12F-448D-AEC5-C59A1EA63F53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028F87-C12F-448D-AEC5-C59A1EA63F53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5F8A3C7-A22A-4FF5-8DBB-B08806045C1B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028F87-C12F-448D-AEC5-C59A1EA63F53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028F87-C12F-448D-AEC5-C59A1EA63F53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028F87-C12F-448D-AEC5-C59A1EA63F53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028F87-C12F-448D-AEC5-C59A1EA63F53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028F87-C12F-448D-AEC5-C59A1EA63F53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09C0D9C-7462-4637-8FB7-0B53A71151EF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028F87-C12F-448D-AEC5-C59A1EA63F53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028F87-C12F-448D-AEC5-C59A1EA63F53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22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028F87-C12F-448D-AEC5-C59A1EA63F53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23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028F87-C12F-448D-AEC5-C59A1EA63F53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028F87-C12F-448D-AEC5-C59A1EA63F53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25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028F87-C12F-448D-AEC5-C59A1EA63F53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26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028F87-C12F-448D-AEC5-C59A1EA63F53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27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028F87-C12F-448D-AEC5-C59A1EA63F53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028F87-C12F-448D-AEC5-C59A1EA63F53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29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028F87-C12F-448D-AEC5-C59A1EA63F53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30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5F8A3C7-A22A-4FF5-8DBB-B08806045C1B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028F87-C12F-448D-AEC5-C59A1EA63F53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31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028F87-C12F-448D-AEC5-C59A1EA63F53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32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028F87-C12F-448D-AEC5-C59A1EA63F53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33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028F87-C12F-448D-AEC5-C59A1EA63F53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34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028F87-C12F-448D-AEC5-C59A1EA63F53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35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028F87-C12F-448D-AEC5-C59A1EA63F53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36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028F87-C12F-448D-AEC5-C59A1EA63F53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37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028F87-C12F-448D-AEC5-C59A1EA63F53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38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028F87-C12F-448D-AEC5-C59A1EA63F53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39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028F87-C12F-448D-AEC5-C59A1EA63F53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40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5F8A3C7-A22A-4FF5-8DBB-B08806045C1B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028F87-C12F-448D-AEC5-C59A1EA63F53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41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5F8A3C7-A22A-4FF5-8DBB-B08806045C1B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44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6F28D5A-2479-4F8C-8940-E03F3411EB01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45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6F28D5A-2479-4F8C-8940-E03F3411EB01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46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E78B0C6-262E-42CA-9E4D-8A849201D239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6F28D5A-2479-4F8C-8940-E03F3411EB01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E78B0C6-262E-42CA-9E4D-8A849201D239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5F8A3C7-A22A-4FF5-8DBB-B08806045C1B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75" y="3592513"/>
            <a:ext cx="8551863" cy="34020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7900" y="7183438"/>
            <a:ext cx="4630738" cy="37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5F8A3C7-A22A-4FF5-8DBB-B08806045C1B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9388"/>
            <a:ext cx="9089390" cy="162111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5615"/>
            <a:ext cx="7485380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DB5E1-B417-4BC2-A27F-179DA7B8C0E7}" type="datetimeFigureOut">
              <a:rPr lang="en-US"/>
              <a:pPr>
                <a:defRPr/>
              </a:pPr>
              <a:t>7/2/2019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AED9F-4F2F-4CA7-9073-AF6ADA1E0C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F5CA2-E157-4FF9-BA1A-5A569F34251B}" type="datetimeFigureOut">
              <a:rPr lang="en-US"/>
              <a:pPr>
                <a:defRPr/>
              </a:pPr>
              <a:t>7/2/2019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0D39D-66D4-4854-9776-A79537F576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67112" y="334379"/>
            <a:ext cx="2812588" cy="711643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5639" y="334379"/>
            <a:ext cx="8263250" cy="711643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67C51-4CF6-4257-AFF2-3C72AC8E956F}" type="datetimeFigureOut">
              <a:rPr lang="en-US"/>
              <a:pPr>
                <a:defRPr/>
              </a:pPr>
              <a:t>7/2/2019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9F5DE-8FA9-419A-A332-8DDD7C7CDE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</p:spPr>
        <p:txBody>
          <a:bodyPr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329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A3C0E-8A8C-4644-B1B2-DBB71DCE268E}" type="datetimeFigureOut">
              <a:rPr lang="en-US"/>
              <a:pPr>
                <a:defRPr/>
              </a:pPr>
              <a:t>7/2/2019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C7F1B-495D-4947-8F8E-698C54D1D0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9833"/>
            <a:ext cx="9089390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5461"/>
            <a:ext cx="9089390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8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9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4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4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8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3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8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E3D94-39F5-4B50-93CF-04458CC30E11}" type="datetimeFigureOut">
              <a:rPr lang="en-US"/>
              <a:pPr>
                <a:defRPr/>
              </a:pPr>
              <a:t>7/2/2019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51280-8E2C-4B3A-BA18-6E124ACAA8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5639" y="1946734"/>
            <a:ext cx="5537918" cy="550407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41783" y="1946734"/>
            <a:ext cx="5537919" cy="550407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FAD1B-9462-4B24-9DDE-BF2D3A44938A}" type="datetimeFigureOut">
              <a:rPr lang="en-US"/>
              <a:pPr>
                <a:defRPr/>
              </a:pPr>
              <a:t>7/2/2019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FF77C-BE93-4C5D-B8DE-1502907CFC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67"/>
            <a:ext cx="9624060" cy="126047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891"/>
            <a:ext cx="4724775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81" indent="0">
              <a:buNone/>
              <a:defRPr sz="2300" b="1"/>
            </a:lvl2pPr>
            <a:lvl3pPr marL="1042963" indent="0">
              <a:buNone/>
              <a:defRPr sz="2100" b="1"/>
            </a:lvl3pPr>
            <a:lvl4pPr marL="1564443" indent="0">
              <a:buNone/>
              <a:defRPr sz="1800" b="1"/>
            </a:lvl4pPr>
            <a:lvl5pPr marL="2085924" indent="0">
              <a:buNone/>
              <a:defRPr sz="1800" b="1"/>
            </a:lvl5pPr>
            <a:lvl6pPr marL="2607406" indent="0">
              <a:buNone/>
              <a:defRPr sz="1800" b="1"/>
            </a:lvl6pPr>
            <a:lvl7pPr marL="3128887" indent="0">
              <a:buNone/>
              <a:defRPr sz="1800" b="1"/>
            </a:lvl7pPr>
            <a:lvl8pPr marL="3650368" indent="0">
              <a:buNone/>
              <a:defRPr sz="1800" b="1"/>
            </a:lvl8pPr>
            <a:lvl9pPr marL="417184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4670" y="2398406"/>
            <a:ext cx="4724775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102" y="1692891"/>
            <a:ext cx="472663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81" indent="0">
              <a:buNone/>
              <a:defRPr sz="2300" b="1"/>
            </a:lvl2pPr>
            <a:lvl3pPr marL="1042963" indent="0">
              <a:buNone/>
              <a:defRPr sz="2100" b="1"/>
            </a:lvl3pPr>
            <a:lvl4pPr marL="1564443" indent="0">
              <a:buNone/>
              <a:defRPr sz="1800" b="1"/>
            </a:lvl4pPr>
            <a:lvl5pPr marL="2085924" indent="0">
              <a:buNone/>
              <a:defRPr sz="1800" b="1"/>
            </a:lvl5pPr>
            <a:lvl6pPr marL="2607406" indent="0">
              <a:buNone/>
              <a:defRPr sz="1800" b="1"/>
            </a:lvl6pPr>
            <a:lvl7pPr marL="3128887" indent="0">
              <a:buNone/>
              <a:defRPr sz="1800" b="1"/>
            </a:lvl7pPr>
            <a:lvl8pPr marL="3650368" indent="0">
              <a:buNone/>
              <a:defRPr sz="1800" b="1"/>
            </a:lvl8pPr>
            <a:lvl9pPr marL="417184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32102" y="2398406"/>
            <a:ext cx="472663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7AD08-8B6D-4178-A2DA-04B7198F1F8F}" type="datetimeFigureOut">
              <a:rPr lang="en-US"/>
              <a:pPr>
                <a:defRPr/>
              </a:pPr>
              <a:t>7/2/2019</a:t>
            </a:fld>
            <a:endParaRPr lang="en-US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258DD-D54F-49C9-B3A7-DA77E1BD30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64FAC-1DA8-4183-A21D-E26581F4AE6B}" type="datetimeFigureOut">
              <a:rPr lang="en-US"/>
              <a:pPr>
                <a:defRPr/>
              </a:pPr>
              <a:t>7/2/2019</a:t>
            </a:fld>
            <a:endParaRPr lang="en-US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CE552-A086-4FFF-AFB8-34A3BDA972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16694-DB4E-403B-896B-6EFBD6108FFD}" type="datetimeFigureOut">
              <a:rPr lang="en-US"/>
              <a:pPr>
                <a:defRPr/>
              </a:pPr>
              <a:t>7/2/2019</a:t>
            </a:fld>
            <a:endParaRPr lang="en-US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170AF-9C58-47F9-9D50-046B5B3F85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3" y="301113"/>
            <a:ext cx="3518055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0822" y="301116"/>
            <a:ext cx="5977908" cy="645468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3" y="1582598"/>
            <a:ext cx="3518055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81" indent="0">
              <a:buNone/>
              <a:defRPr sz="1400"/>
            </a:lvl2pPr>
            <a:lvl3pPr marL="1042963" indent="0">
              <a:buNone/>
              <a:defRPr sz="1100"/>
            </a:lvl3pPr>
            <a:lvl4pPr marL="1564443" indent="0">
              <a:buNone/>
              <a:defRPr sz="1000"/>
            </a:lvl4pPr>
            <a:lvl5pPr marL="2085924" indent="0">
              <a:buNone/>
              <a:defRPr sz="1000"/>
            </a:lvl5pPr>
            <a:lvl6pPr marL="2607406" indent="0">
              <a:buNone/>
              <a:defRPr sz="1000"/>
            </a:lvl6pPr>
            <a:lvl7pPr marL="3128887" indent="0">
              <a:buNone/>
              <a:defRPr sz="1000"/>
            </a:lvl7pPr>
            <a:lvl8pPr marL="3650368" indent="0">
              <a:buNone/>
              <a:defRPr sz="1000"/>
            </a:lvl8pPr>
            <a:lvl9pPr marL="417184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8B60E-6328-469F-BB69-E68A81457C29}" type="datetimeFigureOut">
              <a:rPr lang="en-US"/>
              <a:pPr>
                <a:defRPr/>
              </a:pPr>
              <a:t>7/2/2019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78D66-7EF2-4813-A9B5-EE13307E2F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3995"/>
            <a:ext cx="6416040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755"/>
            <a:ext cx="6416040" cy="4537710"/>
          </a:xfrm>
        </p:spPr>
        <p:txBody>
          <a:bodyPr rtlCol="0">
            <a:normAutofit/>
          </a:bodyPr>
          <a:lstStyle>
            <a:lvl1pPr marL="0" indent="0">
              <a:buNone/>
              <a:defRPr sz="3700"/>
            </a:lvl1pPr>
            <a:lvl2pPr marL="521481" indent="0">
              <a:buNone/>
              <a:defRPr sz="3200"/>
            </a:lvl2pPr>
            <a:lvl3pPr marL="1042963" indent="0">
              <a:buNone/>
              <a:defRPr sz="2700"/>
            </a:lvl3pPr>
            <a:lvl4pPr marL="1564443" indent="0">
              <a:buNone/>
              <a:defRPr sz="2300"/>
            </a:lvl4pPr>
            <a:lvl5pPr marL="2085924" indent="0">
              <a:buNone/>
              <a:defRPr sz="2300"/>
            </a:lvl5pPr>
            <a:lvl6pPr marL="2607406" indent="0">
              <a:buNone/>
              <a:defRPr sz="2300"/>
            </a:lvl6pPr>
            <a:lvl7pPr marL="3128887" indent="0">
              <a:buNone/>
              <a:defRPr sz="2300"/>
            </a:lvl7pPr>
            <a:lvl8pPr marL="3650368" indent="0">
              <a:buNone/>
              <a:defRPr sz="2300"/>
            </a:lvl8pPr>
            <a:lvl9pPr marL="4171849" indent="0">
              <a:buNone/>
              <a:defRPr sz="23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8981"/>
            <a:ext cx="6416040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81" indent="0">
              <a:buNone/>
              <a:defRPr sz="1400"/>
            </a:lvl2pPr>
            <a:lvl3pPr marL="1042963" indent="0">
              <a:buNone/>
              <a:defRPr sz="1100"/>
            </a:lvl3pPr>
            <a:lvl4pPr marL="1564443" indent="0">
              <a:buNone/>
              <a:defRPr sz="1000"/>
            </a:lvl4pPr>
            <a:lvl5pPr marL="2085924" indent="0">
              <a:buNone/>
              <a:defRPr sz="1000"/>
            </a:lvl5pPr>
            <a:lvl6pPr marL="2607406" indent="0">
              <a:buNone/>
              <a:defRPr sz="1000"/>
            </a:lvl6pPr>
            <a:lvl7pPr marL="3128887" indent="0">
              <a:buNone/>
              <a:defRPr sz="1000"/>
            </a:lvl7pPr>
            <a:lvl8pPr marL="3650368" indent="0">
              <a:buNone/>
              <a:defRPr sz="1000"/>
            </a:lvl8pPr>
            <a:lvl9pPr marL="417184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81A05-05B5-4138-A3F3-9EBB15B75437}" type="datetimeFigureOut">
              <a:rPr lang="en-US"/>
              <a:pPr>
                <a:defRPr/>
              </a:pPr>
              <a:t>7/2/2019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B4518-5B54-46EE-8B73-327DEB2D21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534989" y="303213"/>
            <a:ext cx="96234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96" tIns="52148" rIns="104296" bIns="521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34989" y="1765301"/>
            <a:ext cx="9623425" cy="499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988" y="7010400"/>
            <a:ext cx="2495550" cy="401638"/>
          </a:xfrm>
          <a:prstGeom prst="rect">
            <a:avLst/>
          </a:prstGeom>
        </p:spPr>
        <p:txBody>
          <a:bodyPr vert="horz" lIns="104296" tIns="52148" rIns="104296" bIns="5214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ea typeface="DejaVu Sans"/>
                <a:cs typeface="DejaVu Sans"/>
              </a:defRPr>
            </a:lvl1pPr>
          </a:lstStyle>
          <a:p>
            <a:pPr>
              <a:defRPr/>
            </a:pPr>
            <a:fld id="{E6A931CE-537A-465F-AAD8-C438C4E6C111}" type="datetimeFigureOut">
              <a:rPr lang="en-US"/>
              <a:pPr>
                <a:defRPr/>
              </a:pPr>
              <a:t>7/2/2019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2839" y="7010400"/>
            <a:ext cx="3387725" cy="401638"/>
          </a:xfrm>
          <a:prstGeom prst="rect">
            <a:avLst/>
          </a:prstGeom>
        </p:spPr>
        <p:txBody>
          <a:bodyPr vert="horz" lIns="104296" tIns="52148" rIns="104296" bIns="52148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ea typeface="DejaVu Sans"/>
                <a:cs typeface="DejaVu San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2863" y="7010400"/>
            <a:ext cx="2495550" cy="401638"/>
          </a:xfrm>
          <a:prstGeom prst="rect">
            <a:avLst/>
          </a:prstGeom>
        </p:spPr>
        <p:txBody>
          <a:bodyPr vert="horz" lIns="104296" tIns="52148" rIns="104296" bIns="52148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ea typeface="DejaVu Sans"/>
                <a:cs typeface="DejaVu Sans"/>
              </a:defRPr>
            </a:lvl1pPr>
          </a:lstStyle>
          <a:p>
            <a:pPr>
              <a:defRPr/>
            </a:pPr>
            <a:fld id="{3279D49B-7B97-496D-A2A4-923F7AEAC0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hf hdr="0" ftr="0" dt="0"/>
  <p:txStyles>
    <p:titleStyle>
      <a:lvl1pPr algn="ctr" defTabSz="1042895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42895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2pPr>
      <a:lvl3pPr algn="ctr" defTabSz="1042895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3pPr>
      <a:lvl4pPr algn="ctr" defTabSz="1042895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4pPr>
      <a:lvl5pPr algn="ctr" defTabSz="1042895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5pPr>
      <a:lvl6pPr marL="457160" algn="ctr" defTabSz="104289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6pPr>
      <a:lvl7pPr marL="914319" algn="ctr" defTabSz="104289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7pPr>
      <a:lvl8pPr marL="1371478" algn="ctr" defTabSz="104289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8pPr>
      <a:lvl9pPr marL="1828637" algn="ctr" defTabSz="104289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9pPr>
    </p:titleStyle>
    <p:bodyStyle>
      <a:lvl1pPr marL="390490" indent="-390490" algn="l" defTabSz="1042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6063" indent="-325409" algn="l" defTabSz="1042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223" indent="-260327" algn="l" defTabSz="1042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3876" indent="-260327" algn="l" defTabSz="1042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117" indent="-260327" algn="l" defTabSz="1042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146" indent="-260741" algn="l" defTabSz="104296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627" indent="-260741" algn="l" defTabSz="104296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107" indent="-260741" algn="l" defTabSz="104296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590" indent="-260741" algn="l" defTabSz="104296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96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81" algn="l" defTabSz="104296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963" algn="l" defTabSz="104296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443" algn="l" defTabSz="104296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924" algn="l" defTabSz="104296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406" algn="l" defTabSz="104296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887" algn="l" defTabSz="104296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368" algn="l" defTabSz="104296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849" algn="l" defTabSz="104296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10" Type="http://schemas.openxmlformats.org/officeDocument/2006/relationships/image" Target="../media/image41.jpeg"/><Relationship Id="rId4" Type="http://schemas.openxmlformats.org/officeDocument/2006/relationships/image" Target="../media/image4.jpe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emf"/><Relationship Id="rId5" Type="http://schemas.openxmlformats.org/officeDocument/2006/relationships/image" Target="../media/image74.pn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4.png"/><Relationship Id="rId7" Type="http://schemas.openxmlformats.org/officeDocument/2006/relationships/hyperlink" Target="http://www.okuladm.ru/" TargetMode="Externa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ekonomikmz@mail.ru" TargetMode="External"/><Relationship Id="rId5" Type="http://schemas.openxmlformats.org/officeDocument/2006/relationships/image" Target="../media/image8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6.pn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1589"/>
            <a:ext cx="10810877" cy="762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CustomShape 2"/>
          <p:cNvSpPr/>
          <p:nvPr/>
        </p:nvSpPr>
        <p:spPr>
          <a:xfrm>
            <a:off x="378148" y="2701305"/>
            <a:ext cx="9865096" cy="26638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 algn="ctr"/>
            <a:r>
              <a:rPr lang="ru-RU" sz="40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Инвестиционный потенциал</a:t>
            </a:r>
          </a:p>
          <a:p>
            <a:pPr marL="11113" algn="ctr"/>
            <a:r>
              <a:rPr lang="ru-RU" sz="40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 монопрофильного муниципального образования</a:t>
            </a:r>
          </a:p>
          <a:p>
            <a:pPr marL="11113" algn="ctr"/>
            <a:r>
              <a:rPr lang="ru-RU" sz="40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  Угловское городское поселение, расположенного на территории Окуловского муниципального района</a:t>
            </a:r>
          </a:p>
        </p:txBody>
      </p:sp>
      <p:sp>
        <p:nvSpPr>
          <p:cNvPr id="6" name="CustomShape 1"/>
          <p:cNvSpPr/>
          <p:nvPr/>
        </p:nvSpPr>
        <p:spPr>
          <a:xfrm>
            <a:off x="3105151" y="7134226"/>
            <a:ext cx="4543425" cy="3032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 algn="ctr"/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078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148" y="613073"/>
            <a:ext cx="15494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Заголовок 1"/>
          <p:cNvSpPr txBox="1">
            <a:spLocks/>
          </p:cNvSpPr>
          <p:nvPr/>
        </p:nvSpPr>
        <p:spPr bwMode="auto">
          <a:xfrm>
            <a:off x="2754412" y="807541"/>
            <a:ext cx="6984776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/>
          <a:lstStyle/>
          <a:p>
            <a:pPr marL="182546" algn="ctr">
              <a:buClr>
                <a:srgbClr val="E46C0A"/>
              </a:buClr>
            </a:pP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Окуловский  </a:t>
            </a: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район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/10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124700"/>
            <a:ext cx="4094162" cy="2111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11272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7266204"/>
              </p:ext>
            </p:extLst>
          </p:nvPr>
        </p:nvGraphicFramePr>
        <p:xfrm>
          <a:off x="167681" y="1458454"/>
          <a:ext cx="10369150" cy="5668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416078"/>
              </p:ext>
            </p:extLst>
          </p:nvPr>
        </p:nvGraphicFramePr>
        <p:xfrm>
          <a:off x="353945" y="1051869"/>
          <a:ext cx="10105323" cy="539385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547966"/>
                <a:gridCol w="9557357"/>
              </a:tblGrid>
              <a:tr h="332367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19" marB="5041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0" dirty="0" smtClean="0">
                          <a:solidFill>
                            <a:schemeClr val="tx1"/>
                          </a:solidFill>
                        </a:rPr>
                        <a:t>Растениеводство</a:t>
                      </a:r>
                      <a:r>
                        <a:rPr lang="ru-RU" sz="1500" b="0" baseline="0" dirty="0" smtClean="0">
                          <a:solidFill>
                            <a:schemeClr val="tx1"/>
                          </a:solidFill>
                        </a:rPr>
                        <a:t> и животноводство, охота и предоставление услуг в этих областях</a:t>
                      </a:r>
                      <a:endParaRPr lang="ru-RU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19" marB="50419">
                    <a:noFill/>
                  </a:tcPr>
                </a:tc>
              </a:tr>
              <a:tr h="33236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19" marB="5041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Рыболовство и рыбоводство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19" marB="50419">
                    <a:noFill/>
                  </a:tcPr>
                </a:tc>
              </a:tr>
              <a:tr h="51504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19" marB="5041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Производство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</a:rPr>
                        <a:t> безалкогольных напитков; производство минеральных вод и прочих питьевых вод в бутылках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19" marB="50419">
                    <a:noFill/>
                  </a:tcPr>
                </a:tc>
              </a:tr>
              <a:tr h="51504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19" marB="5041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Обработка древесины и производство изделий из дерева и пробки, кроме мебели, производство изделий из соломки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</a:rPr>
                        <a:t> и материалов для плетения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19" marB="50419">
                    <a:noFill/>
                  </a:tcPr>
                </a:tc>
              </a:tr>
              <a:tr h="33236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19" marB="5041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Производство химических веществ и химических продуктов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19" marB="50419">
                    <a:noFill/>
                  </a:tcPr>
                </a:tc>
              </a:tr>
              <a:tr h="33236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19" marB="5041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Производство лекарственных средств и материалов, применяемых в медицинских целях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19" marB="50419">
                    <a:noFill/>
                  </a:tcPr>
                </a:tc>
              </a:tr>
              <a:tr h="33236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19" marB="5041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Производство резиновых и пластмассовых изделий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19" marB="50419">
                    <a:noFill/>
                  </a:tcPr>
                </a:tc>
              </a:tr>
              <a:tr h="33236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19" marB="5041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Производство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</a:rPr>
                        <a:t> мебели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19" marB="50419">
                    <a:noFill/>
                  </a:tcPr>
                </a:tc>
              </a:tr>
              <a:tr h="33236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19" marB="5041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Ремонт и монтаж машин и оборудования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19" marB="50419">
                    <a:noFill/>
                  </a:tcPr>
                </a:tc>
              </a:tr>
              <a:tr h="33236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19" marB="5041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Деятельность по складированию и хранению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19" marB="50419">
                    <a:noFill/>
                  </a:tcPr>
                </a:tc>
              </a:tr>
              <a:tr h="33236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19" marB="5041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Транспортная обработка грузов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19" marB="50419">
                    <a:noFill/>
                  </a:tcPr>
                </a:tc>
              </a:tr>
              <a:tr h="33236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19" marB="5041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Деятельность по предоставлению мест для временного проживания</a:t>
                      </a:r>
                    </a:p>
                  </a:txBody>
                  <a:tcPr marL="106934" marR="106934" marT="50419" marB="50419">
                    <a:noFill/>
                  </a:tcPr>
                </a:tc>
              </a:tr>
              <a:tr h="33236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19" marB="5041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Деятельность по предоставлению продуктов питания и напитков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19" marB="50419">
                    <a:noFill/>
                  </a:tcPr>
                </a:tc>
              </a:tr>
              <a:tr h="33236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19" marB="5041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Деятельность в области здравоохранения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19" marB="50419">
                    <a:noFill/>
                  </a:tcPr>
                </a:tc>
              </a:tr>
              <a:tr h="33236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19" marB="5041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Деятельность в области спорта, отдыха и развлечений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19" marB="50419"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81733" y="181025"/>
            <a:ext cx="7953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Виды экономической деятельности</a:t>
            </a:r>
            <a:endParaRPr lang="ru-RU" sz="2800" b="1" u="sng" dirty="0">
              <a:solidFill>
                <a:schemeClr val="accent2">
                  <a:lumMod val="7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90506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</a:t>
            </a: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11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2775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729539" y="3517901"/>
            <a:ext cx="2657475" cy="155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7" name="Picture 1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729539" y="5135563"/>
            <a:ext cx="2657475" cy="1525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8" name="Picture 11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724775" y="1981201"/>
            <a:ext cx="2662238" cy="1503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9" name="Picture 1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767639" y="234545"/>
            <a:ext cx="2619375" cy="1685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4" y="1573376"/>
            <a:ext cx="7397547" cy="4877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1" name="TextBox 7"/>
          <p:cNvSpPr txBox="1">
            <a:spLocks noChangeArrowheads="1"/>
          </p:cNvSpPr>
          <p:nvPr/>
        </p:nvSpPr>
        <p:spPr bwMode="auto">
          <a:xfrm>
            <a:off x="201614" y="441325"/>
            <a:ext cx="7494587" cy="9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26" tIns="40064" rIns="80126" bIns="40064">
            <a:spAutoFit/>
          </a:bodyPr>
          <a:lstStyle/>
          <a:p>
            <a:pPr algn="ctr"/>
            <a:r>
              <a:rPr lang="ru-RU" b="1" dirty="0">
                <a:solidFill>
                  <a:srgbClr val="632423"/>
                </a:solidFill>
                <a:latin typeface="Cambria" pitchFamily="18" charset="0"/>
              </a:rPr>
              <a:t> Правительством Новгородской области подписаны </a:t>
            </a:r>
            <a:endParaRPr lang="ru-RU" dirty="0">
              <a:latin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632423"/>
                </a:solidFill>
                <a:latin typeface="Cambria" pitchFamily="18" charset="0"/>
              </a:rPr>
              <a:t>Соглашения о реализации восьми инвестиционных проектов планируемые к реализации в моногороде Угловка</a:t>
            </a:r>
          </a:p>
        </p:txBody>
      </p:sp>
    </p:spTree>
    <p:extLst>
      <p:ext uri="{BB962C8B-B14F-4D97-AF65-F5344CB8AC3E}">
        <p14:creationId xmlns:p14="http://schemas.microsoft.com/office/powerpoint/2010/main" val="90011987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&amp;Ocy;&amp;kcy;&amp;ucy;&amp;lcy;&amp;ocy;&amp;vcy;&amp;kcy;&amp;acy; &amp;mcy;&amp;ocy;&amp;zhcy;&amp;iecy;&amp;tcy; &amp;scy;&amp;tcy;&amp;acy;&amp;tcy;&amp;softcy; &amp;mcy;&amp;iecy;&amp;scy;&amp;tcy;&amp;ocy;&amp;mcy; &amp;kcy;&amp;rcy;&amp;ucy;&amp;pcy;&amp;ncy;&amp;ocy;&amp;gcy;&amp;ocy; &amp;tcy;&amp;ocy;&amp;vcy;&amp;acy;&amp;rcy;&amp;ncy;&amp;ocy;&amp;gcy;&amp;ocy; &amp;pcy;&amp;rcy;&amp;ocy;&amp;icy;&amp;zcy;&amp;vcy;&amp;ocy;&amp;dcy;&amp;scy;&amp;tcy;&amp;vcy;&amp;acy; &amp;rcy;&amp;acy;&amp;dcy;&amp;ucy;&amp;zhcy;&amp;ncy;&amp;ocy;&amp;jcy; &amp;fcy;&amp;ocy;&amp;rcy;&amp;iecy;&amp;lcy;&amp;icy;"/>
          <p:cNvPicPr>
            <a:picLocks noChangeAspect="1" noChangeArrowheads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 bwMode="auto">
          <a:xfrm>
            <a:off x="7564174" y="5271477"/>
            <a:ext cx="2895182" cy="16783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3794" name="Рисунок 6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</a:t>
            </a: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12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379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02884" y="718328"/>
            <a:ext cx="2572018" cy="1802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1" name="Picture 10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425388" y="2208648"/>
            <a:ext cx="2504655" cy="1812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802" name="TextBox 11"/>
          <p:cNvSpPr txBox="1">
            <a:spLocks noChangeArrowheads="1"/>
          </p:cNvSpPr>
          <p:nvPr/>
        </p:nvSpPr>
        <p:spPr bwMode="auto">
          <a:xfrm>
            <a:off x="522287" y="875360"/>
            <a:ext cx="5616501" cy="1465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26" tIns="40064" rIns="80126" bIns="40064">
            <a:spAutoFit/>
          </a:bodyPr>
          <a:lstStyle/>
          <a:p>
            <a:pPr marL="285725" indent="-285725" algn="just" defTabSz="800029">
              <a:buFont typeface="Wingdings" pitchFamily="2" charset="2"/>
              <a:buChar char="Ø"/>
            </a:pPr>
            <a:r>
              <a:rPr lang="ru-RU" dirty="0">
                <a:solidFill>
                  <a:srgbClr val="632523"/>
                </a:solidFill>
                <a:latin typeface="Cambria" pitchFamily="18" charset="0"/>
              </a:rPr>
              <a:t>В декабре 2017 года в Угловке открылось новое предприятие по производству парфюмерно-косметической продукции ООО «Валдайская косметика, на котором уже сейчас работают 26 человек . Объем инвестиций 16 млн. рублей</a:t>
            </a:r>
          </a:p>
        </p:txBody>
      </p:sp>
      <p:sp>
        <p:nvSpPr>
          <p:cNvPr id="33803" name="TextBox 12"/>
          <p:cNvSpPr txBox="1">
            <a:spLocks noChangeArrowheads="1"/>
          </p:cNvSpPr>
          <p:nvPr/>
        </p:nvSpPr>
        <p:spPr bwMode="auto">
          <a:xfrm>
            <a:off x="4295775" y="2592519"/>
            <a:ext cx="6146318" cy="118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26" tIns="40064" rIns="80126" bIns="40064">
            <a:spAutoFit/>
          </a:bodyPr>
          <a:lstStyle/>
          <a:p>
            <a:pPr marL="285725" indent="-285725" algn="just" defTabSz="800029">
              <a:buFont typeface="Wingdings" pitchFamily="2" charset="2"/>
              <a:buChar char="Ø"/>
            </a:pPr>
            <a:r>
              <a:rPr lang="ru-RU" dirty="0">
                <a:solidFill>
                  <a:srgbClr val="632523"/>
                </a:solidFill>
                <a:latin typeface="Cambria" pitchFamily="18" charset="0"/>
              </a:rPr>
              <a:t>В январе 2018 года в моногороде начал работу завод по производству фармацевтической продукции </a:t>
            </a:r>
            <a:r>
              <a:rPr lang="ru-RU" dirty="0" smtClean="0">
                <a:solidFill>
                  <a:srgbClr val="632523"/>
                </a:solidFill>
                <a:latin typeface="Cambria" pitchFamily="18" charset="0"/>
              </a:rPr>
              <a:t>ООО </a:t>
            </a:r>
            <a:r>
              <a:rPr lang="ru-RU" dirty="0">
                <a:solidFill>
                  <a:srgbClr val="632523"/>
                </a:solidFill>
                <a:latin typeface="Cambria" pitchFamily="18" charset="0"/>
              </a:rPr>
              <a:t>«МРАБ». Численность работающих 20 человек. Объем инвестиций 17 млн. рублей</a:t>
            </a:r>
          </a:p>
        </p:txBody>
      </p:sp>
      <p:sp>
        <p:nvSpPr>
          <p:cNvPr id="10" name="CustomShape 2"/>
          <p:cNvSpPr/>
          <p:nvPr/>
        </p:nvSpPr>
        <p:spPr>
          <a:xfrm>
            <a:off x="522287" y="3889450"/>
            <a:ext cx="9838670" cy="14041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96836" indent="-285725" algn="just">
              <a:buFont typeface="Wingdings" pitchFamily="2" charset="2"/>
              <a:buChar char="Ø"/>
            </a:pPr>
            <a:r>
              <a:rPr lang="ru-RU" dirty="0">
                <a:solidFill>
                  <a:srgbClr val="632523"/>
                </a:solidFill>
                <a:latin typeface="Cambria" pitchFamily="18" charset="0"/>
                <a:ea typeface="DejaVu Sans" charset="0"/>
                <a:cs typeface="DejaVu Sans" charset="0"/>
              </a:rPr>
              <a:t>Планируется к реализации проект по выращиванию форели и строительству комбикормового завода для аквакультуры. Инвестор проекта - финская компания «АИИ </a:t>
            </a:r>
            <a:r>
              <a:rPr lang="ru-RU" dirty="0" smtClean="0">
                <a:solidFill>
                  <a:srgbClr val="632523"/>
                </a:solidFill>
                <a:latin typeface="Cambria" pitchFamily="18" charset="0"/>
                <a:ea typeface="DejaVu Sans" charset="0"/>
                <a:cs typeface="DejaVu Sans" charset="0"/>
              </a:rPr>
              <a:t>Корпорэйшн ОЮ</a:t>
            </a:r>
            <a:r>
              <a:rPr lang="ru-RU" dirty="0">
                <a:solidFill>
                  <a:srgbClr val="632523"/>
                </a:solidFill>
                <a:latin typeface="Cambria" pitchFamily="18" charset="0"/>
                <a:ea typeface="DejaVu Sans" charset="0"/>
                <a:cs typeface="DejaVu Sans" charset="0"/>
              </a:rPr>
              <a:t>». </a:t>
            </a:r>
            <a:r>
              <a:rPr lang="ru-RU" dirty="0" smtClean="0">
                <a:solidFill>
                  <a:srgbClr val="632523"/>
                </a:solidFill>
                <a:latin typeface="Cambria" pitchFamily="18" charset="0"/>
                <a:ea typeface="DejaVu Sans" charset="0"/>
                <a:cs typeface="DejaVu Sans" charset="0"/>
              </a:rPr>
              <a:t>По </a:t>
            </a:r>
            <a:r>
              <a:rPr lang="ru-RU" dirty="0">
                <a:solidFill>
                  <a:srgbClr val="632523"/>
                </a:solidFill>
                <a:latin typeface="Cambria" pitchFamily="18" charset="0"/>
                <a:ea typeface="DejaVu Sans" charset="0"/>
                <a:cs typeface="DejaVu Sans" charset="0"/>
              </a:rPr>
              <a:t>плану объём инвестиций в экономику </a:t>
            </a:r>
            <a:r>
              <a:rPr lang="ru-RU" dirty="0" smtClean="0">
                <a:solidFill>
                  <a:srgbClr val="632523"/>
                </a:solidFill>
                <a:latin typeface="Cambria" pitchFamily="18" charset="0"/>
                <a:ea typeface="DejaVu Sans" charset="0"/>
                <a:cs typeface="DejaVu Sans" charset="0"/>
              </a:rPr>
              <a:t>района может составить </a:t>
            </a:r>
            <a:r>
              <a:rPr lang="ru-RU" dirty="0">
                <a:solidFill>
                  <a:srgbClr val="632523"/>
                </a:solidFill>
                <a:latin typeface="Cambria" pitchFamily="18" charset="0"/>
                <a:ea typeface="DejaVu Sans" charset="0"/>
                <a:cs typeface="DejaVu Sans" charset="0"/>
              </a:rPr>
              <a:t>порядка 3 млрд. </a:t>
            </a:r>
            <a:r>
              <a:rPr lang="ru-RU" dirty="0" smtClean="0">
                <a:solidFill>
                  <a:srgbClr val="632523"/>
                </a:solidFill>
                <a:latin typeface="Cambria" pitchFamily="18" charset="0"/>
                <a:ea typeface="DejaVu Sans" charset="0"/>
                <a:cs typeface="DejaVu Sans" charset="0"/>
              </a:rPr>
              <a:t>рублей</a:t>
            </a:r>
            <a:r>
              <a:rPr lang="ru-RU" dirty="0">
                <a:solidFill>
                  <a:srgbClr val="632523"/>
                </a:solidFill>
                <a:latin typeface="Cambria" pitchFamily="18" charset="0"/>
                <a:ea typeface="DejaVu Sans" charset="0"/>
                <a:cs typeface="DejaVu Sans" charset="0"/>
              </a:rPr>
              <a:t>, планируется создание 75 рабочих </a:t>
            </a:r>
            <a:r>
              <a:rPr lang="ru-RU" dirty="0" smtClean="0">
                <a:solidFill>
                  <a:srgbClr val="632523"/>
                </a:solidFill>
                <a:latin typeface="Cambria" pitchFamily="18" charset="0"/>
                <a:ea typeface="DejaVu Sans" charset="0"/>
                <a:cs typeface="DejaVu Sans" charset="0"/>
              </a:rPr>
              <a:t>мест</a:t>
            </a:r>
            <a:r>
              <a:rPr lang="ru-RU" dirty="0">
                <a:solidFill>
                  <a:srgbClr val="632523"/>
                </a:solidFill>
                <a:latin typeface="Cambria" pitchFamily="18" charset="0"/>
                <a:ea typeface="DejaVu Sans" charset="0"/>
                <a:cs typeface="DejaVu Sans" charset="0"/>
              </a:rPr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93" y="4987279"/>
            <a:ext cx="2983319" cy="30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9" cstate="email"/>
          <a:srcRect/>
          <a:stretch/>
        </p:blipFill>
        <p:spPr bwMode="auto">
          <a:xfrm>
            <a:off x="3947557" y="5284431"/>
            <a:ext cx="3456383" cy="166534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4" name="Picture 6" descr="http://www.novreg.ru/upload/iblock/2d7/bk1r2672.jpg"/>
          <p:cNvPicPr>
            <a:picLocks noChangeAspect="1" noChangeArrowheads="1"/>
          </p:cNvPicPr>
          <p:nvPr/>
        </p:nvPicPr>
        <p:blipFill>
          <a:blip r:embed="rId10" cstate="email">
            <a:extLst/>
          </a:blip>
          <a:srcRect/>
          <a:stretch>
            <a:fillRect/>
          </a:stretch>
        </p:blipFill>
        <p:spPr bwMode="auto">
          <a:xfrm>
            <a:off x="933717" y="5197570"/>
            <a:ext cx="2629954" cy="175220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5" name="TextBox 14"/>
          <p:cNvSpPr txBox="1"/>
          <p:nvPr/>
        </p:nvSpPr>
        <p:spPr>
          <a:xfrm>
            <a:off x="201613" y="181025"/>
            <a:ext cx="10401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Вновь открытые предприятия и планируемые к реализации проекты</a:t>
            </a:r>
            <a:endParaRPr lang="ru-RU" sz="2000" b="1" u="sng" dirty="0">
              <a:solidFill>
                <a:schemeClr val="accent2">
                  <a:lumMod val="7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470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4" t="32603" r="48434" b="29606"/>
          <a:stretch/>
        </p:blipFill>
        <p:spPr bwMode="auto">
          <a:xfrm>
            <a:off x="0" y="-25777"/>
            <a:ext cx="10693400" cy="685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4" name="Рисунок 6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</a:t>
            </a: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13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379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7" t="17519" r="4881" b="8736"/>
          <a:stretch/>
        </p:blipFill>
        <p:spPr bwMode="auto">
          <a:xfrm>
            <a:off x="1237450" y="617538"/>
            <a:ext cx="8229611" cy="5864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https://econom.novreg.ru/upload/image/New/IconNewSait/1490242591_39347-original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AutoShape 4" descr="https://econom.novreg.ru/upload/image/New/IconNewSait/1490242591_39347-original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6" descr="https://econom.novreg.ru/upload/image/New/IconNewSait/1490242591_39347-original.jpe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8" descr="https://econom.novreg.ru/upload/image/New/IconNewSait/1490242591_39347-original.jpe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99470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4" t="32603" r="48434" b="29606"/>
          <a:stretch/>
        </p:blipFill>
        <p:spPr bwMode="auto">
          <a:xfrm>
            <a:off x="0" y="-25777"/>
            <a:ext cx="10693400" cy="685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4" name="Рисунок 6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</a:t>
            </a: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14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379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stomShape 2"/>
          <p:cNvSpPr/>
          <p:nvPr/>
        </p:nvSpPr>
        <p:spPr>
          <a:xfrm>
            <a:off x="522287" y="3889450"/>
            <a:ext cx="9838670" cy="14041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96836" indent="-285725" algn="just">
              <a:buFont typeface="Wingdings" pitchFamily="2" charset="2"/>
              <a:buChar char="Ø"/>
            </a:pPr>
            <a:endParaRPr lang="ru-RU" dirty="0">
              <a:solidFill>
                <a:srgbClr val="632523"/>
              </a:solidFill>
              <a:latin typeface="Cambria" pitchFamily="18" charset="0"/>
              <a:ea typeface="DejaVu Sans" charset="0"/>
              <a:cs typeface="DejaVu Sans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9" t="15951" r="19270" b="27458"/>
          <a:stretch/>
        </p:blipFill>
        <p:spPr bwMode="auto">
          <a:xfrm>
            <a:off x="1170236" y="296941"/>
            <a:ext cx="8420467" cy="62927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9470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</a:t>
            </a: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15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124700"/>
            <a:ext cx="4094162" cy="2111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11272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1195572"/>
              </p:ext>
            </p:extLst>
          </p:nvPr>
        </p:nvGraphicFramePr>
        <p:xfrm>
          <a:off x="167681" y="1458454"/>
          <a:ext cx="10369150" cy="5668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898428" y="541065"/>
            <a:ext cx="3985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Виды экономической деятельности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4140" y="963712"/>
            <a:ext cx="2526281" cy="8734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15" tIns="52157" rIns="104315" bIns="52157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Юридическое лицо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94141" y="2344665"/>
            <a:ext cx="2526281" cy="150876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15" tIns="52157" rIns="104315" bIns="52157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Инвестиционный проект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94139" y="4540495"/>
            <a:ext cx="2526282" cy="19772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15" tIns="52157" rIns="104315" bIns="52157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Дополнительные требования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2436" y="973113"/>
            <a:ext cx="7578840" cy="5614533"/>
          </a:xfrm>
          <a:prstGeom prst="rect">
            <a:avLst/>
          </a:prstGeom>
          <a:noFill/>
        </p:spPr>
        <p:txBody>
          <a:bodyPr wrap="square" lIns="104315" tIns="52157" rIns="104315" bIns="52157" rtlCol="0">
            <a:spAutoFit/>
          </a:bodyPr>
          <a:lstStyle/>
          <a:p>
            <a:pPr marL="325984" indent="-325984" algn="just">
              <a:buFont typeface="Wingdings" pitchFamily="2" charset="2"/>
              <a:buChar char="ü"/>
            </a:pPr>
            <a:r>
              <a:rPr lang="ru-RU" sz="1700" dirty="0" smtClean="0"/>
              <a:t> </a:t>
            </a:r>
            <a:r>
              <a:rPr lang="ru-RU" sz="1700" b="1" dirty="0" smtClean="0"/>
              <a:t>Место регистрации </a:t>
            </a:r>
            <a:r>
              <a:rPr lang="ru-RU" sz="1700" dirty="0" smtClean="0"/>
              <a:t>– Угловское городское поселение</a:t>
            </a:r>
          </a:p>
          <a:p>
            <a:pPr marL="325984" indent="-325984" algn="just">
              <a:buFont typeface="Wingdings" pitchFamily="2" charset="2"/>
              <a:buChar char="ü"/>
            </a:pPr>
            <a:r>
              <a:rPr lang="ru-RU" sz="1700" dirty="0"/>
              <a:t> </a:t>
            </a:r>
            <a:r>
              <a:rPr lang="ru-RU" sz="1700" dirty="0" smtClean="0"/>
              <a:t>Ведение деятельности на территории  Угловского городского поселения</a:t>
            </a:r>
          </a:p>
          <a:p>
            <a:pPr marL="325984" indent="-325984" algn="just">
              <a:buFont typeface="Wingdings" pitchFamily="2" charset="2"/>
              <a:buChar char="ü"/>
            </a:pPr>
            <a:endParaRPr lang="ru-RU" sz="1700" dirty="0" smtClean="0"/>
          </a:p>
          <a:p>
            <a:pPr marL="325984" indent="-325984" algn="just">
              <a:buFont typeface="Wingdings" pitchFamily="2" charset="2"/>
              <a:buChar char="ü"/>
            </a:pPr>
            <a:r>
              <a:rPr lang="ru-RU" sz="1700" b="1" dirty="0" smtClean="0"/>
              <a:t>Объем  капитальных вложений  </a:t>
            </a:r>
            <a:r>
              <a:rPr lang="ru-RU" sz="1700" dirty="0" smtClean="0"/>
              <a:t>в течение первого года не менее </a:t>
            </a:r>
            <a:r>
              <a:rPr lang="ru-RU" sz="1700" b="1" dirty="0" smtClean="0"/>
              <a:t>2,5 млн. рублей</a:t>
            </a:r>
          </a:p>
          <a:p>
            <a:pPr marL="325984" indent="-325984" algn="just">
              <a:buFont typeface="Wingdings" pitchFamily="2" charset="2"/>
              <a:buChar char="ü"/>
            </a:pPr>
            <a:r>
              <a:rPr lang="ru-RU" sz="1700" dirty="0"/>
              <a:t> </a:t>
            </a:r>
            <a:r>
              <a:rPr lang="ru-RU" sz="1700" dirty="0" smtClean="0"/>
              <a:t>В первый год должно быть создано </a:t>
            </a:r>
            <a:r>
              <a:rPr lang="ru-RU" sz="1700" b="1" dirty="0" smtClean="0"/>
              <a:t>не менее 10 постоянных рабочих мест</a:t>
            </a:r>
          </a:p>
          <a:p>
            <a:pPr marL="325984" indent="-325984" algn="just">
              <a:buFont typeface="Wingdings" pitchFamily="2" charset="2"/>
              <a:buChar char="ü"/>
            </a:pPr>
            <a:r>
              <a:rPr lang="ru-RU" sz="1700" dirty="0" smtClean="0"/>
              <a:t>Соответствие </a:t>
            </a:r>
            <a:r>
              <a:rPr lang="ru-RU" sz="1700" b="1" dirty="0" smtClean="0"/>
              <a:t>вида экономической деятельности </a:t>
            </a:r>
            <a:r>
              <a:rPr lang="ru-RU" sz="1700" dirty="0" smtClean="0"/>
              <a:t>перечню, определенному в Постановлении Правительства РФ о создании ТОСЭР Угловка (след. слайд)</a:t>
            </a:r>
          </a:p>
          <a:p>
            <a:pPr marL="325984" indent="-325984" algn="just">
              <a:buFont typeface="Wingdings" pitchFamily="2" charset="2"/>
              <a:buChar char="ü"/>
            </a:pPr>
            <a:endParaRPr lang="ru-RU" sz="1700" dirty="0" smtClean="0"/>
          </a:p>
          <a:p>
            <a:pPr marL="325984" indent="-325984" algn="just">
              <a:buFont typeface="Wingdings" pitchFamily="2" charset="2"/>
              <a:buChar char="ü"/>
            </a:pPr>
            <a:r>
              <a:rPr lang="ru-RU" sz="1700" dirty="0" smtClean="0"/>
              <a:t> Регистрация юридического лица осуществлена на территории Угловского городского поселения</a:t>
            </a:r>
          </a:p>
          <a:p>
            <a:pPr marL="325984" indent="-325984" algn="just">
              <a:buFont typeface="Wingdings" pitchFamily="2" charset="2"/>
              <a:buChar char="ü"/>
            </a:pPr>
            <a:r>
              <a:rPr lang="ru-RU" sz="1700" dirty="0"/>
              <a:t> </a:t>
            </a:r>
            <a:r>
              <a:rPr lang="ru-RU" sz="1700" dirty="0" smtClean="0"/>
              <a:t>Деятельность юридического лица осуществляется исключительно на </a:t>
            </a:r>
            <a:r>
              <a:rPr lang="ru-RU" sz="1700" dirty="0"/>
              <a:t>территории Угловского городского </a:t>
            </a:r>
            <a:r>
              <a:rPr lang="ru-RU" sz="1700" dirty="0" smtClean="0"/>
              <a:t>поселения</a:t>
            </a:r>
          </a:p>
          <a:p>
            <a:pPr marL="325984" indent="-325984" algn="just">
              <a:buFont typeface="Wingdings" pitchFamily="2" charset="2"/>
              <a:buChar char="ü"/>
            </a:pPr>
            <a:r>
              <a:rPr lang="ru-RU" sz="1700" dirty="0"/>
              <a:t> </a:t>
            </a:r>
            <a:r>
              <a:rPr lang="ru-RU" sz="1700" dirty="0" smtClean="0"/>
              <a:t>Юридическое лицо реализует на территории </a:t>
            </a:r>
            <a:r>
              <a:rPr lang="ru-RU" sz="1700" dirty="0"/>
              <a:t>Угловского городского </a:t>
            </a:r>
            <a:r>
              <a:rPr lang="ru-RU" sz="1700" dirty="0" smtClean="0"/>
              <a:t>поселения инвестиционный проект, отвечающий требованиям</a:t>
            </a:r>
            <a:r>
              <a:rPr lang="ru-RU" dirty="0" smtClean="0"/>
              <a:t>, </a:t>
            </a:r>
            <a:r>
              <a:rPr lang="ru-RU" sz="1700" dirty="0" smtClean="0"/>
              <a:t>установленным Правительством РФ</a:t>
            </a:r>
          </a:p>
          <a:p>
            <a:pPr marL="325984" indent="-325984" algn="just">
              <a:buFont typeface="Wingdings" pitchFamily="2" charset="2"/>
              <a:buChar char="ü"/>
            </a:pPr>
            <a:r>
              <a:rPr lang="ru-RU" sz="1700" dirty="0"/>
              <a:t> </a:t>
            </a:r>
            <a:r>
              <a:rPr lang="ru-RU" sz="1700" dirty="0" smtClean="0"/>
              <a:t>Юридическое лицо не является градообразующей </a:t>
            </a:r>
            <a:r>
              <a:rPr lang="ru-RU" sz="1700" dirty="0"/>
              <a:t>организацией Угловского городского </a:t>
            </a:r>
            <a:r>
              <a:rPr lang="ru-RU" sz="1700" dirty="0" smtClean="0"/>
              <a:t>поселения или ее дочерней организацией</a:t>
            </a:r>
            <a:endParaRPr lang="ru-RU" sz="1700" dirty="0"/>
          </a:p>
        </p:txBody>
      </p:sp>
      <p:sp>
        <p:nvSpPr>
          <p:cNvPr id="12" name="TextBox 11"/>
          <p:cNvSpPr txBox="1"/>
          <p:nvPr/>
        </p:nvSpPr>
        <p:spPr>
          <a:xfrm>
            <a:off x="1557281" y="181024"/>
            <a:ext cx="7377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Требования к резидентам ТОСЭР</a:t>
            </a:r>
            <a:endParaRPr lang="ru-RU" sz="2800" b="1" u="sng" dirty="0">
              <a:solidFill>
                <a:schemeClr val="accent2">
                  <a:lumMod val="7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12457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4" t="32603" r="48434" b="29606"/>
          <a:stretch/>
        </p:blipFill>
        <p:spPr bwMode="auto">
          <a:xfrm>
            <a:off x="0" y="-34999"/>
            <a:ext cx="10693400" cy="685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</a:t>
            </a: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16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379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stomShape 2"/>
          <p:cNvSpPr/>
          <p:nvPr/>
        </p:nvSpPr>
        <p:spPr>
          <a:xfrm>
            <a:off x="522287" y="3889450"/>
            <a:ext cx="9838670" cy="14041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96836" indent="-285725" algn="just">
              <a:buFont typeface="Wingdings" pitchFamily="2" charset="2"/>
              <a:buChar char="Ø"/>
            </a:pPr>
            <a:endParaRPr lang="ru-RU" dirty="0">
              <a:solidFill>
                <a:srgbClr val="632523"/>
              </a:solidFill>
              <a:latin typeface="Cambria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2" name="Блок-схема: память с посл. доступом 1"/>
          <p:cNvSpPr/>
          <p:nvPr/>
        </p:nvSpPr>
        <p:spPr>
          <a:xfrm>
            <a:off x="162124" y="325041"/>
            <a:ext cx="5026161" cy="6093693"/>
          </a:xfrm>
          <a:prstGeom prst="flowChartMagneticTape">
            <a:avLst/>
          </a:prstGeom>
          <a:solidFill>
            <a:schemeClr val="accent3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accent2">
                    <a:lumMod val="50000"/>
                  </a:schemeClr>
                </a:solidFill>
              </a:rPr>
              <a:t>На территории Угловского городского поселения </a:t>
            </a:r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</a:rPr>
              <a:t>сформировано 23 земельных участка</a:t>
            </a:r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3794" name="Рисунок 6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5" b="11213"/>
          <a:stretch/>
        </p:blipFill>
        <p:spPr bwMode="auto">
          <a:xfrm>
            <a:off x="5188285" y="306900"/>
            <a:ext cx="5491621" cy="5934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9470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</a:t>
            </a: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17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379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stomShape 2"/>
          <p:cNvSpPr/>
          <p:nvPr/>
        </p:nvSpPr>
        <p:spPr>
          <a:xfrm>
            <a:off x="522287" y="3889450"/>
            <a:ext cx="9838670" cy="14041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96836" indent="-285725" algn="just">
              <a:buFont typeface="Wingdings" pitchFamily="2" charset="2"/>
              <a:buChar char="Ø"/>
            </a:pPr>
            <a:endParaRPr lang="ru-RU" dirty="0">
              <a:solidFill>
                <a:srgbClr val="632523"/>
              </a:solidFill>
              <a:latin typeface="Cambria" pitchFamily="18" charset="0"/>
              <a:ea typeface="DejaVu Sans" charset="0"/>
              <a:cs typeface="DejaVu Sans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2" y="325041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3" t="24907" r="4179" b="14925"/>
          <a:stretch/>
        </p:blipFill>
        <p:spPr bwMode="auto">
          <a:xfrm>
            <a:off x="101866" y="2081600"/>
            <a:ext cx="6213835" cy="4155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5"/>
          <p:cNvSpPr txBox="1">
            <a:spLocks noChangeArrowheads="1"/>
          </p:cNvSpPr>
          <p:nvPr/>
        </p:nvSpPr>
        <p:spPr>
          <a:xfrm>
            <a:off x="6315701" y="1909217"/>
            <a:ext cx="3888556" cy="48321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Характеристики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территории участка: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9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Характеристика инфраструктуры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электроэнергия/ ближайшая сеть 1,7 м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Условия приобретения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аренда, выкуп возможен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Здания и сооружения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отсутствуют.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4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111072"/>
              </p:ext>
            </p:extLst>
          </p:nvPr>
        </p:nvGraphicFramePr>
        <p:xfrm>
          <a:off x="6315701" y="2549400"/>
          <a:ext cx="4227326" cy="1752325"/>
        </p:xfrm>
        <a:graphic>
          <a:graphicData uri="http://schemas.openxmlformats.org/drawingml/2006/table">
            <a:tbl>
              <a:tblPr/>
              <a:tblGrid>
                <a:gridCol w="1486133"/>
                <a:gridCol w="2741193"/>
              </a:tblGrid>
              <a:tr h="279309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 (га)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205,7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3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Описание площадки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Рельеф ровный, глубина промерзания до 1,5 м.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3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Категория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Земли населенных пунктов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86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Кадастровый номер земельного участка (квартал)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53:12:1036001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791029"/>
              </p:ext>
            </p:extLst>
          </p:nvPr>
        </p:nvGraphicFramePr>
        <p:xfrm>
          <a:off x="234132" y="1261145"/>
          <a:ext cx="10225136" cy="57790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225136"/>
              </a:tblGrid>
              <a:tr h="577901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Земельный участок 1: Языково (</a:t>
                      </a:r>
                      <a:r>
                        <a:rPr lang="ru-RU" sz="2400" b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д.Языково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ru-RU" sz="2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874451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/18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379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stomShape 2"/>
          <p:cNvSpPr/>
          <p:nvPr/>
        </p:nvSpPr>
        <p:spPr>
          <a:xfrm>
            <a:off x="522287" y="3889450"/>
            <a:ext cx="9838670" cy="14041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96836" indent="-285725" algn="just">
              <a:buFont typeface="Wingdings" pitchFamily="2" charset="2"/>
              <a:buChar char="Ø"/>
            </a:pPr>
            <a:endParaRPr lang="ru-RU" dirty="0">
              <a:solidFill>
                <a:srgbClr val="632523"/>
              </a:solidFill>
              <a:latin typeface="Cambria" pitchFamily="18" charset="0"/>
              <a:ea typeface="DejaVu Sans" charset="0"/>
              <a:cs typeface="DejaVu Sans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2" y="325041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5"/>
          <p:cNvSpPr txBox="1">
            <a:spLocks noChangeArrowheads="1"/>
          </p:cNvSpPr>
          <p:nvPr/>
        </p:nvSpPr>
        <p:spPr>
          <a:xfrm>
            <a:off x="6315700" y="1837209"/>
            <a:ext cx="4215575" cy="490415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  <a:buNone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Характеристики территории участка: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9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Характеристика инфраструктуры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электроэнергия/ ближайшая сеть 100-150м, мощность 10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кВ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Условия приобретения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аренда, выкуп возможен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Здания и сооружения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отсутствуют.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339627"/>
              </p:ext>
            </p:extLst>
          </p:nvPr>
        </p:nvGraphicFramePr>
        <p:xfrm>
          <a:off x="234133" y="1261145"/>
          <a:ext cx="10126824" cy="57790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126824"/>
              </a:tblGrid>
              <a:tr h="577901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Земельный участок 2: д. Шуя, </a:t>
                      </a:r>
                      <a:r>
                        <a:rPr lang="ru-RU" sz="2400" b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сх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площадка 2</a:t>
                      </a:r>
                      <a:endParaRPr lang="ru-RU" sz="2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193" name="Pictur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24207" r="4850" b="15765"/>
          <a:stretch/>
        </p:blipFill>
        <p:spPr bwMode="auto">
          <a:xfrm>
            <a:off x="100915" y="2122248"/>
            <a:ext cx="5965865" cy="4062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621949"/>
              </p:ext>
            </p:extLst>
          </p:nvPr>
        </p:nvGraphicFramePr>
        <p:xfrm>
          <a:off x="6027579" y="2377288"/>
          <a:ext cx="4503696" cy="2194560"/>
        </p:xfrm>
        <a:graphic>
          <a:graphicData uri="http://schemas.openxmlformats.org/drawingml/2006/table">
            <a:tbl>
              <a:tblPr/>
              <a:tblGrid>
                <a:gridCol w="1224987"/>
                <a:gridCol w="3278709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 (га)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Описание площадки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Рельеф ровный, глубина промерзания до 1,5 м. Для строительства промышленных зданий.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Категория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Земли сельскохозяйственного назначения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Кадастровый номер земельного участка (квартал)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53:12:1044002;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874451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</a:t>
            </a: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19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379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stomShape 2"/>
          <p:cNvSpPr/>
          <p:nvPr/>
        </p:nvSpPr>
        <p:spPr>
          <a:xfrm>
            <a:off x="522287" y="3889450"/>
            <a:ext cx="9838670" cy="14041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96836" indent="-285725" algn="just">
              <a:buFont typeface="Wingdings" pitchFamily="2" charset="2"/>
              <a:buChar char="Ø"/>
            </a:pPr>
            <a:endParaRPr lang="ru-RU" dirty="0">
              <a:solidFill>
                <a:srgbClr val="632523"/>
              </a:solidFill>
              <a:latin typeface="Cambria" pitchFamily="18" charset="0"/>
              <a:ea typeface="DejaVu Sans" charset="0"/>
              <a:cs typeface="DejaVu Sans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2" y="325041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5"/>
          <p:cNvSpPr txBox="1">
            <a:spLocks noChangeArrowheads="1"/>
          </p:cNvSpPr>
          <p:nvPr/>
        </p:nvSpPr>
        <p:spPr>
          <a:xfrm>
            <a:off x="6210796" y="1915090"/>
            <a:ext cx="4287583" cy="48321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Характеристики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территории участка: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9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0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Характеристика инфраструктуры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электроэнергия/ ближайшая сеть 100-150 м, мощность 10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кВ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Условия приобретения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аренда, выкуп возможен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Здания и сооружения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отсутствуют.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773742"/>
              </p:ext>
            </p:extLst>
          </p:nvPr>
        </p:nvGraphicFramePr>
        <p:xfrm>
          <a:off x="234131" y="1261145"/>
          <a:ext cx="10264247" cy="57790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264247"/>
              </a:tblGrid>
              <a:tr h="577901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Земельный</a:t>
                      </a:r>
                      <a:r>
                        <a:rPr lang="ru-RU" sz="24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участок 3: д. 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Шуя,</a:t>
                      </a:r>
                      <a:r>
                        <a:rPr lang="ru-RU" sz="24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400" b="0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сх</a:t>
                      </a:r>
                      <a:r>
                        <a:rPr lang="ru-RU" sz="24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площадка 1</a:t>
                      </a:r>
                      <a:endParaRPr lang="ru-RU" sz="2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145" name="Pictur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5" t="23787" r="4515" b="16184"/>
          <a:stretch/>
        </p:blipFill>
        <p:spPr bwMode="auto">
          <a:xfrm>
            <a:off x="4382" y="2150820"/>
            <a:ext cx="6134406" cy="4150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159838"/>
              </p:ext>
            </p:extLst>
          </p:nvPr>
        </p:nvGraphicFramePr>
        <p:xfrm>
          <a:off x="6080507" y="2557289"/>
          <a:ext cx="4433429" cy="2194560"/>
        </p:xfrm>
        <a:graphic>
          <a:graphicData uri="http://schemas.openxmlformats.org/drawingml/2006/table">
            <a:tbl>
              <a:tblPr/>
              <a:tblGrid>
                <a:gridCol w="1205876"/>
                <a:gridCol w="3227553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 (га)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 (возможно расширение до 113 Га)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Описание площадки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Рельеф ровный, глубина промерзания до 1,5 м. Для строительства промышленных зданий.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Категория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Земли сельскохозяйственного назначения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Кадастровый номер земельного участка (квартал)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53:12:1045002;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42933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6" t="13247" r="4279" b="18229"/>
          <a:stretch/>
        </p:blipFill>
        <p:spPr bwMode="auto">
          <a:xfrm>
            <a:off x="-1" y="0"/>
            <a:ext cx="10692437" cy="6762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Рисунок 6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CustomShape 3"/>
          <p:cNvSpPr/>
          <p:nvPr/>
        </p:nvSpPr>
        <p:spPr>
          <a:xfrm>
            <a:off x="7635876" y="747713"/>
            <a:ext cx="2284413" cy="7302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 algn="ctr"/>
            <a:r>
              <a:rPr lang="ru-RU" sz="2400" b="1" dirty="0">
                <a:solidFill>
                  <a:srgbClr val="FFFFFF"/>
                </a:solidFill>
                <a:ea typeface="DejaVu Sans" charset="0"/>
                <a:cs typeface="DejaVu Sans" charset="0"/>
              </a:rPr>
              <a:t>ЗАГОЛОВОК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  <a:p>
            <a:pPr marL="11113" algn="ctr"/>
            <a:r>
              <a:rPr lang="ru-RU" sz="2400" b="1" dirty="0">
                <a:solidFill>
                  <a:srgbClr val="FFFFFF"/>
                </a:solidFill>
                <a:ea typeface="DejaVu Sans" charset="0"/>
                <a:cs typeface="DejaVu Sans" charset="0"/>
              </a:rPr>
              <a:t>НАЗВАНИЕ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24751" y="1357313"/>
            <a:ext cx="2589213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/2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98681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4103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http://photos.wikimapia.org/p/00/06/07/80/27_big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4"/>
          <a:stretch/>
        </p:blipFill>
        <p:spPr bwMode="auto">
          <a:xfrm>
            <a:off x="18108" y="3493393"/>
            <a:ext cx="4672550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novved.ru/images/NEWS/27.07.15/5eadeff1fde93cf7f7b8f04eb8395a3b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b="3836"/>
          <a:stretch/>
        </p:blipFill>
        <p:spPr bwMode="auto">
          <a:xfrm>
            <a:off x="6197211" y="3493393"/>
            <a:ext cx="4478081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uglovkaadm.ru/tinybrowser/images/photo/2016/01/10-800x573-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6"/>
          <a:stretch/>
        </p:blipFill>
        <p:spPr bwMode="auto">
          <a:xfrm>
            <a:off x="18108" y="291262"/>
            <a:ext cx="4484974" cy="2926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uglovkaadm.ru/tinybrowser/images/photo/2016/01/06-1000x750-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 t="-950" r="-909" b="12445"/>
          <a:stretch/>
        </p:blipFill>
        <p:spPr bwMode="auto">
          <a:xfrm>
            <a:off x="6338026" y="291264"/>
            <a:ext cx="4409274" cy="2926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/>
          <p:nvPr/>
        </p:nvPicPr>
        <p:blipFill>
          <a:blip r:embed="rId11"/>
          <a:srcRect l="1331" t="2983" r="1331"/>
          <a:stretch/>
        </p:blipFill>
        <p:spPr>
          <a:xfrm>
            <a:off x="3330476" y="72008"/>
            <a:ext cx="4194275" cy="6589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CustomShape 1"/>
          <p:cNvSpPr/>
          <p:nvPr/>
        </p:nvSpPr>
        <p:spPr>
          <a:xfrm>
            <a:off x="3675853" y="929693"/>
            <a:ext cx="4263631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ОГЛАВЛЕНИЕ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CustomShape 2"/>
          <p:cNvSpPr/>
          <p:nvPr/>
        </p:nvSpPr>
        <p:spPr>
          <a:xfrm>
            <a:off x="3474492" y="1440309"/>
            <a:ext cx="3888431" cy="48613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41200" indent="-228600">
              <a:lnSpc>
                <a:spcPct val="100000"/>
              </a:lnSpc>
              <a:buAutoNum type="arabicPeriod"/>
            </a:pPr>
            <a:r>
              <a:rPr lang="ru-RU" sz="1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Общая информация и логистика …………………………..сл.3</a:t>
            </a:r>
          </a:p>
          <a:p>
            <a:pPr marL="241200" indent="-228600">
              <a:lnSpc>
                <a:spcPct val="100000"/>
              </a:lnSpc>
              <a:buAutoNum type="arabicPeriod"/>
            </a:pPr>
            <a:r>
              <a:rPr lang="ru-RU" sz="1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Монопрофиль и перспектива ………………………….…….сл.4</a:t>
            </a:r>
          </a:p>
          <a:p>
            <a:pPr marL="241200" indent="-228600">
              <a:lnSpc>
                <a:spcPct val="100000"/>
              </a:lnSpc>
              <a:buFont typeface="+mj-lt"/>
              <a:buAutoNum type="arabicPeriod"/>
            </a:pPr>
            <a:r>
              <a:rPr lang="ru-RU" sz="1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Основные </a:t>
            </a:r>
            <a:r>
              <a:rPr lang="ru-RU" sz="1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приоритеты </a:t>
            </a:r>
            <a:r>
              <a:rPr lang="ru-RU" sz="1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…………………………..……………….сл.5</a:t>
            </a:r>
          </a:p>
          <a:p>
            <a:pPr marL="241200" indent="-228600">
              <a:lnSpc>
                <a:spcPct val="100000"/>
              </a:lnSpc>
              <a:buFont typeface="+mj-lt"/>
              <a:buAutoNum type="arabicPeriod"/>
            </a:pPr>
            <a:r>
              <a:rPr lang="ru-RU" sz="1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Обучение и паспорт программы…………………………….сл.6</a:t>
            </a:r>
          </a:p>
          <a:p>
            <a:pPr marL="241200" indent="-228600">
              <a:lnSpc>
                <a:spcPct val="100000"/>
              </a:lnSpc>
              <a:buFont typeface="+mj-lt"/>
              <a:buAutoNum type="arabicPeriod"/>
            </a:pPr>
            <a:r>
              <a:rPr lang="ru-RU" sz="1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Поддержка инвестора….………………………………………...сл.7</a:t>
            </a:r>
          </a:p>
          <a:p>
            <a:pPr marL="241200" indent="-228600">
              <a:lnSpc>
                <a:spcPct val="100000"/>
              </a:lnSpc>
              <a:buFont typeface="+mj-lt"/>
              <a:buAutoNum type="arabicPeriod"/>
            </a:pPr>
            <a:r>
              <a:rPr lang="ru-RU" sz="1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Создание ТОСЭР и льготы……………………………………….сл.8</a:t>
            </a:r>
          </a:p>
          <a:p>
            <a:pPr marL="241200" indent="-228600">
              <a:lnSpc>
                <a:spcPct val="100000"/>
              </a:lnSpc>
              <a:buFont typeface="+mj-lt"/>
              <a:buAutoNum type="arabicPeriod"/>
            </a:pPr>
            <a:r>
              <a:rPr lang="ru-RU" sz="1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Дополнительные доходы от ТОСЭР………………………..сл.9</a:t>
            </a:r>
          </a:p>
          <a:p>
            <a:pPr marL="241200" indent="-228600">
              <a:lnSpc>
                <a:spcPct val="100000"/>
              </a:lnSpc>
              <a:buFont typeface="+mj-lt"/>
              <a:buAutoNum type="arabicPeriod"/>
            </a:pPr>
            <a:r>
              <a:rPr lang="ru-RU" sz="1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Виды экономической деятельности …………………….сл.10</a:t>
            </a:r>
          </a:p>
          <a:p>
            <a:pPr marL="241200" indent="-228600">
              <a:lnSpc>
                <a:spcPct val="100000"/>
              </a:lnSpc>
              <a:buFont typeface="+mj-lt"/>
              <a:buAutoNum type="arabicPeriod"/>
            </a:pPr>
            <a:r>
              <a:rPr lang="ru-RU" sz="1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Соглашение с Правительством НО………………….......сл.11</a:t>
            </a:r>
          </a:p>
          <a:p>
            <a:pPr marL="241200" indent="-228600">
              <a:lnSpc>
                <a:spcPct val="100000"/>
              </a:lnSpc>
              <a:buFont typeface="+mj-lt"/>
              <a:buAutoNum type="arabicPeriod"/>
            </a:pPr>
            <a:r>
              <a:rPr lang="ru-RU" sz="1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Вновь открытые предприятия и планируемые </a:t>
            </a:r>
            <a:r>
              <a:rPr lang="ru-RU" sz="1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к </a:t>
            </a:r>
            <a:r>
              <a:rPr lang="ru-RU" sz="1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реализации проекты ……………………………………………..</a:t>
            </a:r>
            <a:r>
              <a:rPr lang="ru-RU" sz="1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сл.12</a:t>
            </a:r>
            <a:endParaRPr lang="ru-RU" sz="1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ea typeface="DejaVu Sans"/>
            </a:endParaRPr>
          </a:p>
          <a:p>
            <a:pPr marL="241200" indent="-228600">
              <a:lnSpc>
                <a:spcPct val="100000"/>
              </a:lnSpc>
              <a:buFont typeface="+mj-lt"/>
              <a:buAutoNum type="arabicPeriod"/>
            </a:pPr>
            <a:r>
              <a:rPr lang="ru-RU" sz="1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Соглашение о создании  ТОСЭР «Угловка»………………………………………………………………..сл.13</a:t>
            </a:r>
          </a:p>
          <a:p>
            <a:pPr marL="241200" indent="-228600">
              <a:lnSpc>
                <a:spcPct val="100000"/>
              </a:lnSpc>
              <a:buFont typeface="+mj-lt"/>
              <a:buAutoNum type="arabicPeriod"/>
            </a:pPr>
            <a:r>
              <a:rPr lang="ru-RU" sz="1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</a:t>
            </a:r>
            <a:r>
              <a:rPr lang="ru-RU" sz="1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Постановление Правительства НО от 19.07.2018                      № 371…………………………….……………………………………….сл.14</a:t>
            </a:r>
          </a:p>
          <a:p>
            <a:pPr marL="241200" indent="-228600">
              <a:lnSpc>
                <a:spcPct val="100000"/>
              </a:lnSpc>
              <a:buFont typeface="+mj-lt"/>
              <a:buAutoNum type="arabicPeriod"/>
            </a:pPr>
            <a:r>
              <a:rPr lang="ru-RU" sz="1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Требования к резидентам ТОСЭР…………………….……сл.15</a:t>
            </a:r>
          </a:p>
          <a:p>
            <a:pPr marL="241200" indent="-228600">
              <a:lnSpc>
                <a:spcPct val="100000"/>
              </a:lnSpc>
              <a:buFont typeface="+mj-lt"/>
              <a:buAutoNum type="arabicPeriod"/>
            </a:pPr>
            <a:r>
              <a:rPr lang="ru-RU" sz="1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Сформированные земельные участки на территории Угловского г/п…………………………………………….…сл.16-сл.39</a:t>
            </a:r>
          </a:p>
          <a:p>
            <a:pPr marL="241200" indent="-228600">
              <a:lnSpc>
                <a:spcPct val="100000"/>
              </a:lnSpc>
              <a:buFont typeface="+mj-lt"/>
              <a:buAutoNum type="arabicPeriod"/>
            </a:pPr>
            <a:r>
              <a:rPr lang="ru-RU" sz="1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</a:t>
            </a:r>
            <a:r>
              <a:rPr lang="ru-RU" sz="1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Концепция реализации инвестиционных и инфраструктурных проектов………………………………….сл.41</a:t>
            </a:r>
          </a:p>
          <a:p>
            <a:pPr marL="241200" indent="-228600">
              <a:lnSpc>
                <a:spcPct val="100000"/>
              </a:lnSpc>
              <a:buFont typeface="+mj-lt"/>
              <a:buAutoNum type="arabicPeriod"/>
            </a:pPr>
            <a:r>
              <a:rPr lang="ru-RU" sz="1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Нормативная база ТОСЭР Угловка…………………………сл.42</a:t>
            </a:r>
          </a:p>
          <a:p>
            <a:pPr marL="241200" indent="-228600">
              <a:lnSpc>
                <a:spcPct val="100000"/>
              </a:lnSpc>
              <a:buFont typeface="+mj-lt"/>
              <a:buAutoNum type="arabicPeriod"/>
            </a:pPr>
            <a:r>
              <a:rPr lang="ru-RU" sz="1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Фонд развития  моногородов………………………….……сл.43</a:t>
            </a:r>
          </a:p>
          <a:p>
            <a:pPr marL="241200" indent="-228600">
              <a:lnSpc>
                <a:spcPct val="100000"/>
              </a:lnSpc>
              <a:buFont typeface="+mj-lt"/>
              <a:buAutoNum type="arabicPeriod"/>
            </a:pPr>
            <a:r>
              <a:rPr lang="ru-RU" sz="1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Точка роста……………………………………………………………..сл.44</a:t>
            </a:r>
          </a:p>
          <a:p>
            <a:pPr marL="241200" indent="-228600">
              <a:lnSpc>
                <a:spcPct val="100000"/>
              </a:lnSpc>
              <a:buFont typeface="+mj-lt"/>
              <a:buAutoNum type="arabicPeriod"/>
            </a:pPr>
            <a:r>
              <a:rPr lang="ru-RU" sz="1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Региональная промышленная площадка……………..сл.45 </a:t>
            </a:r>
          </a:p>
          <a:p>
            <a:pPr marL="241200" indent="-228600">
              <a:lnSpc>
                <a:spcPct val="100000"/>
              </a:lnSpc>
              <a:buFont typeface="+mj-lt"/>
              <a:buAutoNum type="arabicPeriod"/>
            </a:pPr>
            <a:r>
              <a:rPr lang="ru-RU" sz="1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Городские </a:t>
            </a:r>
            <a:r>
              <a:rPr lang="ru-RU" sz="1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сообщества и </a:t>
            </a:r>
            <a:r>
              <a:rPr lang="ru-RU" sz="1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стейкхолдеры ……………….сл.46</a:t>
            </a:r>
            <a:endParaRPr lang="ru-RU" sz="1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ea typeface="DejaVu Sans"/>
            </a:endParaRPr>
          </a:p>
          <a:p>
            <a:pPr marL="241200" indent="-228600">
              <a:lnSpc>
                <a:spcPct val="100000"/>
              </a:lnSpc>
              <a:buFont typeface="+mj-lt"/>
              <a:buAutoNum type="arabicPeriod"/>
            </a:pPr>
            <a:r>
              <a:rPr lang="ru-RU" sz="1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Контактная информация……………………………………….сл.47</a:t>
            </a:r>
            <a:endParaRPr lang="ru-RU" sz="1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ea typeface="DejaVu Sans"/>
            </a:endParaRPr>
          </a:p>
          <a:p>
            <a:pPr marL="12600">
              <a:lnSpc>
                <a:spcPct val="100000"/>
              </a:lnSpc>
            </a:pPr>
            <a:endParaRPr lang="ru-RU" sz="1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ea typeface="DejaVu Sans"/>
            </a:endParaRPr>
          </a:p>
          <a:p>
            <a:pPr marL="241200" indent="-228600">
              <a:lnSpc>
                <a:spcPct val="100000"/>
              </a:lnSpc>
              <a:buFont typeface="+mj-lt"/>
              <a:buAutoNum type="arabicPeriod"/>
            </a:pPr>
            <a:endParaRPr lang="ru-RU" sz="12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/20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379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2" y="325041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5"/>
          <p:cNvSpPr txBox="1">
            <a:spLocks noChangeArrowheads="1"/>
          </p:cNvSpPr>
          <p:nvPr/>
        </p:nvSpPr>
        <p:spPr>
          <a:xfrm>
            <a:off x="6066780" y="1981225"/>
            <a:ext cx="4464496" cy="47601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  <a:buNone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Характеристики территории участка: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9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Характеристика инфраструктуры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электроэнергия/ ближайшая сеть 200 м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;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газ/ ближайшая сеть 500 м; 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Условия приобретения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аренда, выкуп возможен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Здания и сооружения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отсутствуют.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400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74660"/>
              </p:ext>
            </p:extLst>
          </p:nvPr>
        </p:nvGraphicFramePr>
        <p:xfrm>
          <a:off x="201613" y="1180362"/>
          <a:ext cx="10329663" cy="72885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329663"/>
              </a:tblGrid>
              <a:tr h="728855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Земельный участок 4: Московская 53 (пос. Угловка, </a:t>
                      </a:r>
                      <a:r>
                        <a:rPr lang="ru-RU" sz="2400" b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ул.Московская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з/уч.53) </a:t>
                      </a:r>
                      <a:endParaRPr lang="ru-RU" sz="2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169" name="Pictur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0" t="24208" r="4739" b="15345"/>
          <a:stretch/>
        </p:blipFill>
        <p:spPr bwMode="auto">
          <a:xfrm>
            <a:off x="18108" y="2367662"/>
            <a:ext cx="5904656" cy="4017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015365"/>
              </p:ext>
            </p:extLst>
          </p:nvPr>
        </p:nvGraphicFramePr>
        <p:xfrm>
          <a:off x="5911734" y="2485281"/>
          <a:ext cx="4668629" cy="2083688"/>
        </p:xfrm>
        <a:graphic>
          <a:graphicData uri="http://schemas.openxmlformats.org/drawingml/2006/table">
            <a:tbl>
              <a:tblPr/>
              <a:tblGrid>
                <a:gridCol w="1269849"/>
                <a:gridCol w="3398780"/>
              </a:tblGrid>
              <a:tr h="254888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 (га)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3,3473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Описание площадки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Рельеф ровный, глубина промерзания до 1,5 м. Для строительства промышленных зданий.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Категория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Земли населенных пунктов, Зона П4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Кадастровый номер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Кадастровый квартал 53:12:0202008:37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42933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/21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379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stomShape 2"/>
          <p:cNvSpPr/>
          <p:nvPr/>
        </p:nvSpPr>
        <p:spPr>
          <a:xfrm>
            <a:off x="522287" y="3889450"/>
            <a:ext cx="9838670" cy="14041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96836" indent="-285725" algn="just">
              <a:buFont typeface="Wingdings" pitchFamily="2" charset="2"/>
              <a:buChar char="Ø"/>
            </a:pPr>
            <a:endParaRPr lang="ru-RU" dirty="0">
              <a:solidFill>
                <a:srgbClr val="632523"/>
              </a:solidFill>
              <a:latin typeface="Cambria" pitchFamily="18" charset="0"/>
              <a:ea typeface="DejaVu Sans" charset="0"/>
              <a:cs typeface="DejaVu Sans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2" y="325041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6210796" y="2060848"/>
            <a:ext cx="4482604" cy="46805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Характеристики территории участка: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9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Характеристика инфраструктуры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электроэнергия/ ближайшая сеть 200 м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;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газ/ближайшая сеть 500 м;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Условия приобретения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аренда, выкуп возможен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Здания и сооружения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отсутствуют.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400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396449"/>
              </p:ext>
            </p:extLst>
          </p:nvPr>
        </p:nvGraphicFramePr>
        <p:xfrm>
          <a:off x="306140" y="1261145"/>
          <a:ext cx="10153127" cy="57790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153127"/>
              </a:tblGrid>
              <a:tr h="577901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Земельный участок 5: Московская 52 (пос. Угловка, </a:t>
                      </a:r>
                      <a:r>
                        <a:rPr lang="ru-RU" sz="2400" b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ул.Московская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з/уч.52) </a:t>
                      </a:r>
                      <a:endParaRPr lang="ru-RU" sz="2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3313" name="Pictur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1" t="23928" r="4403" b="15345"/>
          <a:stretch/>
        </p:blipFill>
        <p:spPr bwMode="auto">
          <a:xfrm>
            <a:off x="209946" y="2240891"/>
            <a:ext cx="6000849" cy="4088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120799"/>
              </p:ext>
            </p:extLst>
          </p:nvPr>
        </p:nvGraphicFramePr>
        <p:xfrm>
          <a:off x="6160339" y="2579841"/>
          <a:ext cx="4430501" cy="2011680"/>
        </p:xfrm>
        <a:graphic>
          <a:graphicData uri="http://schemas.openxmlformats.org/drawingml/2006/table">
            <a:tbl>
              <a:tblPr/>
              <a:tblGrid>
                <a:gridCol w="1205079"/>
                <a:gridCol w="3225422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 (га)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4,7862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Описание площадки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Рельеф ровный, глубина промерзания до 1,5 м. Для строительства промышленных зданий.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Категория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Земли населенных пунктов, Зона П4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Кадастровый номер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Кадастровый квартал 53:12:0202008:36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59152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/22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379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stomShape 2"/>
          <p:cNvSpPr/>
          <p:nvPr/>
        </p:nvSpPr>
        <p:spPr>
          <a:xfrm>
            <a:off x="522287" y="3889450"/>
            <a:ext cx="9838670" cy="14041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96836" indent="-285725" algn="just">
              <a:buFont typeface="Wingdings" pitchFamily="2" charset="2"/>
              <a:buChar char="Ø"/>
            </a:pPr>
            <a:endParaRPr lang="ru-RU" dirty="0">
              <a:solidFill>
                <a:srgbClr val="632523"/>
              </a:solidFill>
              <a:latin typeface="Cambria" pitchFamily="18" charset="0"/>
              <a:ea typeface="DejaVu Sans" charset="0"/>
              <a:cs typeface="DejaVu Sans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2" y="325041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6138788" y="2060848"/>
            <a:ext cx="4554612" cy="46805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Характеристики территории участка: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9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Характеристика инфраструктуры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электроэнергия/ ближайшая сеть 100 м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;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газ/ ближайшая сеть 2000 м (магистральный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турбопровод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);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Условия приобретения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аренда, выкуп возможен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Здания и сооружения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отсутствуют.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400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338750"/>
              </p:ext>
            </p:extLst>
          </p:nvPr>
        </p:nvGraphicFramePr>
        <p:xfrm>
          <a:off x="201613" y="1189137"/>
          <a:ext cx="10241715" cy="822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241715"/>
              </a:tblGrid>
              <a:tr h="577901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Земельный участок 6: Заводская-Московская (пересечение </a:t>
                      </a:r>
                      <a:r>
                        <a:rPr lang="ru-RU" sz="2400" b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ул.Заводская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и </a:t>
                      </a:r>
                      <a:r>
                        <a:rPr lang="ru-RU" sz="2400" b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ул.Московская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ru-RU" sz="2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225509"/>
              </p:ext>
            </p:extLst>
          </p:nvPr>
        </p:nvGraphicFramePr>
        <p:xfrm>
          <a:off x="6176261" y="2684157"/>
          <a:ext cx="4479666" cy="1907364"/>
        </p:xfrm>
        <a:graphic>
          <a:graphicData uri="http://schemas.openxmlformats.org/drawingml/2006/table">
            <a:tbl>
              <a:tblPr/>
              <a:tblGrid>
                <a:gridCol w="1443571"/>
                <a:gridCol w="3036095"/>
              </a:tblGrid>
              <a:tr h="202521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 (га)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2,0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5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Описание площадки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Рельеф ровный, глубина промерзания до 1,5 м. Для строительства жилья и промышленных зданий.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0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Категория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Земли населенных пунктов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0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Кадастровый номер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Кадастровый квартал 53:12:0202010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337" name="Pictur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3" t="24347" r="4850" b="14645"/>
          <a:stretch/>
        </p:blipFill>
        <p:spPr bwMode="auto">
          <a:xfrm>
            <a:off x="84485" y="2109915"/>
            <a:ext cx="6037873" cy="4132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0500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3" t="21128" r="20970" b="26046"/>
          <a:stretch/>
        </p:blipFill>
        <p:spPr bwMode="auto">
          <a:xfrm>
            <a:off x="594172" y="1837209"/>
            <a:ext cx="4580659" cy="5027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4" name="Рисунок 6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/23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379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stomShape 2"/>
          <p:cNvSpPr/>
          <p:nvPr/>
        </p:nvSpPr>
        <p:spPr>
          <a:xfrm>
            <a:off x="522287" y="3889450"/>
            <a:ext cx="9838670" cy="14041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96836" indent="-285725" algn="just">
              <a:buFont typeface="Wingdings" pitchFamily="2" charset="2"/>
              <a:buChar char="Ø"/>
            </a:pPr>
            <a:endParaRPr lang="ru-RU" dirty="0">
              <a:solidFill>
                <a:srgbClr val="632523"/>
              </a:solidFill>
              <a:latin typeface="Cambria" pitchFamily="18" charset="0"/>
              <a:ea typeface="DejaVu Sans" charset="0"/>
              <a:cs typeface="DejaVu Sans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2" y="325041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5562724" y="1837209"/>
            <a:ext cx="5040560" cy="490415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Характеристики территории участка: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Характеристика инфраструктуры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Условия приобретения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выкуп возможен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Здания и сооружения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отсутствуют.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400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054835"/>
              </p:ext>
            </p:extLst>
          </p:nvPr>
        </p:nvGraphicFramePr>
        <p:xfrm>
          <a:off x="201613" y="1261145"/>
          <a:ext cx="10257655" cy="822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257655"/>
              </a:tblGrid>
              <a:tr h="577901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Земельный участок 7:</a:t>
                      </a:r>
                      <a:r>
                        <a:rPr lang="ru-RU" sz="24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Березовка 1 (пос. Угловка, справа от а/дороги «Угловка-Валдай»)</a:t>
                      </a:r>
                      <a:endParaRPr lang="ru-RU" sz="2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742420"/>
              </p:ext>
            </p:extLst>
          </p:nvPr>
        </p:nvGraphicFramePr>
        <p:xfrm>
          <a:off x="5441622" y="2629296"/>
          <a:ext cx="5161662" cy="1463040"/>
        </p:xfrm>
        <a:graphic>
          <a:graphicData uri="http://schemas.openxmlformats.org/drawingml/2006/table">
            <a:tbl>
              <a:tblPr/>
              <a:tblGrid>
                <a:gridCol w="1585128"/>
                <a:gridCol w="3576534"/>
              </a:tblGrid>
              <a:tr h="3886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 (га)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Описание площадки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Рельеф ровный, глубина промерзания до 1,5 м. Для строительства жилья и промышленных зданий.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Категория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Земли населенных пунктов, зона П1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Кадастровый номер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53:12:0202008, 53:12:0202011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368953"/>
              </p:ext>
            </p:extLst>
          </p:nvPr>
        </p:nvGraphicFramePr>
        <p:xfrm>
          <a:off x="5441881" y="4501504"/>
          <a:ext cx="5161403" cy="1280160"/>
        </p:xfrm>
        <a:graphic>
          <a:graphicData uri="http://schemas.openxmlformats.org/drawingml/2006/table">
            <a:tbl>
              <a:tblPr/>
              <a:tblGrid>
                <a:gridCol w="2449480"/>
                <a:gridCol w="2711923"/>
              </a:tblGrid>
              <a:tr h="110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Наименование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Ближайшая сеть </a:t>
                      </a: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(м)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Газ 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</a:t>
                      </a:r>
                      <a:r>
                        <a:rPr lang="ru-RU" sz="1200" kern="1000" baseline="30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/год)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2000/ Среднее </a:t>
                      </a: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 низкое давление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Отопление 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(Гкал/час)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3000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Электроэнергия 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(Квт)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Водоснабжение 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</a:t>
                      </a:r>
                      <a:r>
                        <a:rPr lang="ru-RU" sz="1200" kern="1000" baseline="30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/год)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5461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канализация 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</a:t>
                      </a:r>
                      <a:r>
                        <a:rPr lang="ru-RU" sz="1200" kern="1000" baseline="30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/год)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5461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очистные сооружения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(м</a:t>
                      </a:r>
                      <a:r>
                        <a:rPr lang="ru-RU" sz="1200" kern="1000" baseline="30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/год)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41794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/24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379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stomShape 2"/>
          <p:cNvSpPr/>
          <p:nvPr/>
        </p:nvSpPr>
        <p:spPr>
          <a:xfrm>
            <a:off x="522287" y="3889450"/>
            <a:ext cx="9838670" cy="14041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96836" indent="-285725" algn="just">
              <a:buFont typeface="Wingdings" pitchFamily="2" charset="2"/>
              <a:buChar char="Ø"/>
            </a:pPr>
            <a:endParaRPr lang="ru-RU" dirty="0">
              <a:solidFill>
                <a:srgbClr val="632523"/>
              </a:solidFill>
              <a:latin typeface="Cambria" pitchFamily="18" charset="0"/>
              <a:ea typeface="DejaVu Sans" charset="0"/>
              <a:cs typeface="DejaVu Sans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2" y="325041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4975230" y="1837209"/>
            <a:ext cx="5385727" cy="490415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endParaRPr lang="ru-RU" sz="1400" b="1" dirty="0" smtClean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endParaRPr lang="ru-RU" sz="1400" b="1" dirty="0" smtClean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endParaRPr lang="ru-RU" sz="1400" b="1" dirty="0" smtClean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Характеристики </a:t>
            </a: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территории участка: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Характеристика инфраструктуры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Условия приобретения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выкуп возможен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Здания и сооружения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отсутствуют.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66962"/>
              </p:ext>
            </p:extLst>
          </p:nvPr>
        </p:nvGraphicFramePr>
        <p:xfrm>
          <a:off x="306141" y="1261145"/>
          <a:ext cx="10153127" cy="822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153127"/>
              </a:tblGrid>
              <a:tr h="577901">
                <a:tc>
                  <a:txBody>
                    <a:bodyPr/>
                    <a:lstStyle/>
                    <a:p>
                      <a:pPr marL="0" marR="0" lvl="0" indent="0" algn="ctr" defTabSz="10429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Земельный участок 8: </a:t>
                      </a:r>
                      <a:r>
                        <a:rPr lang="ru-RU" sz="24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Березовка 2</a:t>
                      </a: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(пос. Угловка, слева от а/дороги «Угловка-Валдай»)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5361" name="Pictur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2" t="25047" r="19270" b="19823"/>
          <a:stretch/>
        </p:blipFill>
        <p:spPr bwMode="auto">
          <a:xfrm>
            <a:off x="285832" y="2118946"/>
            <a:ext cx="4545260" cy="4710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202983"/>
              </p:ext>
            </p:extLst>
          </p:nvPr>
        </p:nvGraphicFramePr>
        <p:xfrm>
          <a:off x="4980188" y="2629297"/>
          <a:ext cx="5551088" cy="1280160"/>
        </p:xfrm>
        <a:graphic>
          <a:graphicData uri="http://schemas.openxmlformats.org/drawingml/2006/table">
            <a:tbl>
              <a:tblPr/>
              <a:tblGrid>
                <a:gridCol w="1955647"/>
                <a:gridCol w="3595441"/>
              </a:tblGrid>
              <a:tr h="38863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 (га)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Описание площадки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Рельеф ровный, глубина промерзания до 1,5 м. </a:t>
                      </a:r>
                      <a:endParaRPr lang="ru-RU" sz="1200" dirty="0" smtClean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Для </a:t>
                      </a: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строительства промышленных зданий.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Категория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Земли населенных пунктов, зона П1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Кадастровый номер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132336"/>
              </p:ext>
            </p:extLst>
          </p:nvPr>
        </p:nvGraphicFramePr>
        <p:xfrm>
          <a:off x="4987851" y="4357489"/>
          <a:ext cx="5549908" cy="1280160"/>
        </p:xfrm>
        <a:graphic>
          <a:graphicData uri="http://schemas.openxmlformats.org/drawingml/2006/table">
            <a:tbl>
              <a:tblPr/>
              <a:tblGrid>
                <a:gridCol w="2288590"/>
                <a:gridCol w="3261318"/>
              </a:tblGrid>
              <a:tr h="322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Ближайшая сеть (м)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Газ </a:t>
                      </a:r>
                      <a:r>
                        <a:rPr lang="ru-RU" sz="1200" kern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(м</a:t>
                      </a:r>
                      <a:r>
                        <a:rPr lang="ru-RU" sz="1200" kern="10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r>
                        <a:rPr lang="ru-RU" sz="1200" kern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/год)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2000/ Среднее и низкое давление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Отопление </a:t>
                      </a:r>
                      <a:r>
                        <a:rPr lang="ru-RU" sz="1200" kern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(Гкал/час)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3000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Электроэнергия </a:t>
                      </a:r>
                      <a:r>
                        <a:rPr lang="ru-RU" sz="1200" kern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(Квт)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Водоснабжение </a:t>
                      </a:r>
                      <a:r>
                        <a:rPr lang="ru-RU" sz="1200" kern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(м</a:t>
                      </a:r>
                      <a:r>
                        <a:rPr lang="ru-RU" sz="1200" kern="10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r>
                        <a:rPr lang="ru-RU" sz="1200" kern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/год)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5461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канализация </a:t>
                      </a:r>
                      <a:r>
                        <a:rPr lang="ru-RU" sz="1200" kern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(м</a:t>
                      </a:r>
                      <a:r>
                        <a:rPr lang="ru-RU" sz="1200" kern="10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r>
                        <a:rPr lang="ru-RU" sz="1200" kern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/год)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5461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очистные сооружения</a:t>
                      </a:r>
                      <a:r>
                        <a:rPr lang="ru-RU" sz="1200" kern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(м</a:t>
                      </a:r>
                      <a:r>
                        <a:rPr lang="ru-RU" sz="1200" kern="1000" baseline="30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r>
                        <a:rPr lang="ru-RU" sz="1200" kern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/год)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47273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/25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379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stomShape 2"/>
          <p:cNvSpPr/>
          <p:nvPr/>
        </p:nvSpPr>
        <p:spPr>
          <a:xfrm>
            <a:off x="522287" y="3889450"/>
            <a:ext cx="9838670" cy="14041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96836" indent="-285725" algn="just">
              <a:buFont typeface="Wingdings" pitchFamily="2" charset="2"/>
              <a:buChar char="Ø"/>
            </a:pPr>
            <a:endParaRPr lang="ru-RU" dirty="0">
              <a:solidFill>
                <a:srgbClr val="632523"/>
              </a:solidFill>
              <a:latin typeface="Cambria" pitchFamily="18" charset="0"/>
              <a:ea typeface="DejaVu Sans" charset="0"/>
              <a:cs typeface="DejaVu Sans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2" y="325041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5778748" y="1909217"/>
            <a:ext cx="4914652" cy="48321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Характеристики территории участка: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100" b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Характеристика инфраструктуры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Условия приобретения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аренда, выкуп возможен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Здания и сооружения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отсутствуют.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79165"/>
              </p:ext>
            </p:extLst>
          </p:nvPr>
        </p:nvGraphicFramePr>
        <p:xfrm>
          <a:off x="234132" y="1261145"/>
          <a:ext cx="10225135" cy="57790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225135"/>
              </a:tblGrid>
              <a:tr h="577901">
                <a:tc>
                  <a:txBody>
                    <a:bodyPr/>
                    <a:lstStyle/>
                    <a:p>
                      <a:pPr marL="0" marR="0" indent="0" algn="ctr" defTabSz="10429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Земельный участок 9: Заводская 1</a:t>
                      </a:r>
                      <a:r>
                        <a:rPr lang="ru-RU" sz="24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</a:t>
                      </a:r>
                      <a:r>
                        <a:rPr lang="ru-RU" sz="2400" b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пос.Угловка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ул. Заводская)</a:t>
                      </a:r>
                      <a:endParaRPr lang="ru-RU" sz="2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289" name="Pictur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1" t="26026" r="16304" b="16465"/>
          <a:stretch/>
        </p:blipFill>
        <p:spPr bwMode="auto">
          <a:xfrm>
            <a:off x="162124" y="2054749"/>
            <a:ext cx="5678849" cy="4398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176359"/>
              </p:ext>
            </p:extLst>
          </p:nvPr>
        </p:nvGraphicFramePr>
        <p:xfrm>
          <a:off x="5937303" y="2197249"/>
          <a:ext cx="4593973" cy="1828800"/>
        </p:xfrm>
        <a:graphic>
          <a:graphicData uri="http://schemas.openxmlformats.org/drawingml/2006/table">
            <a:tbl>
              <a:tblPr/>
              <a:tblGrid>
                <a:gridCol w="1449943"/>
                <a:gridCol w="314403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 (га)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3,0 </a:t>
                      </a: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/ Возможно </a:t>
                      </a: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расширение до 5,0 га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Описание площадки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Рельеф ровный, глубина промерзания до 1,5 м. Для строительства жилья и промышленных зданий.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Категория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Земли населенных пунктов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Кадастровый номер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Кадастровый квартал 53:12:0203025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999499"/>
              </p:ext>
            </p:extLst>
          </p:nvPr>
        </p:nvGraphicFramePr>
        <p:xfrm>
          <a:off x="5922764" y="4665633"/>
          <a:ext cx="4608512" cy="731520"/>
        </p:xfrm>
        <a:graphic>
          <a:graphicData uri="http://schemas.openxmlformats.org/drawingml/2006/table">
            <a:tbl>
              <a:tblPr/>
              <a:tblGrid>
                <a:gridCol w="2298755"/>
                <a:gridCol w="2309757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Наименование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Ближайшая сеть (м)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Газ 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</a:t>
                      </a:r>
                      <a:r>
                        <a:rPr lang="ru-RU" sz="1200" kern="1000" baseline="30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/год)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Электроэнергия 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(Квт)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Водоснабжение 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</a:t>
                      </a:r>
                      <a:r>
                        <a:rPr lang="ru-RU" sz="1200" kern="1000" baseline="30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/год)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2472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/26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379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stomShape 2"/>
          <p:cNvSpPr/>
          <p:nvPr/>
        </p:nvSpPr>
        <p:spPr>
          <a:xfrm>
            <a:off x="522287" y="3889450"/>
            <a:ext cx="9838670" cy="14041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96836" indent="-285725" algn="just">
              <a:buFont typeface="Wingdings" pitchFamily="2" charset="2"/>
              <a:buChar char="Ø"/>
            </a:pPr>
            <a:endParaRPr lang="ru-RU" dirty="0">
              <a:solidFill>
                <a:srgbClr val="632523"/>
              </a:solidFill>
              <a:latin typeface="Cambria" pitchFamily="18" charset="0"/>
              <a:ea typeface="DejaVu Sans" charset="0"/>
              <a:cs typeface="DejaVu Sans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2" y="325041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5441622" y="2060848"/>
            <a:ext cx="5089654" cy="46805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Характеристики территории участка: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Характеристика инфраструктуры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Условия приобретения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аренда, выкуп возможен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Здания и сооружения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отсутствуют.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129345"/>
              </p:ext>
            </p:extLst>
          </p:nvPr>
        </p:nvGraphicFramePr>
        <p:xfrm>
          <a:off x="378148" y="1261145"/>
          <a:ext cx="9982809" cy="57790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982809"/>
              </a:tblGrid>
              <a:tr h="577901">
                <a:tc>
                  <a:txBody>
                    <a:bodyPr/>
                    <a:lstStyle/>
                    <a:p>
                      <a:pPr marL="0" marR="0" lvl="0" indent="0" algn="ctr" defTabSz="10429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Земельный участок 10: Заводская 2</a:t>
                      </a: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ru-RU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пос.Угловка</a:t>
                      </a: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ул. Заводская)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681227"/>
              </p:ext>
            </p:extLst>
          </p:nvPr>
        </p:nvGraphicFramePr>
        <p:xfrm>
          <a:off x="5416034" y="2413273"/>
          <a:ext cx="5072234" cy="1828800"/>
        </p:xfrm>
        <a:graphic>
          <a:graphicData uri="http://schemas.openxmlformats.org/drawingml/2006/table">
            <a:tbl>
              <a:tblPr/>
              <a:tblGrid>
                <a:gridCol w="1471834"/>
                <a:gridCol w="360040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 (га)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0,8793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Описание площадки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Рельеф ровный, глубина промерзания до 1,5 м. </a:t>
                      </a:r>
                      <a:endParaRPr lang="ru-RU" sz="1200" dirty="0" smtClean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Для </a:t>
                      </a: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строительства жилья и промышленных зданий.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Категория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Земли населенных пунктов, зона Ж1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Кадастровый номер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Кадастровый квартал 53:12:0203015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561134"/>
              </p:ext>
            </p:extLst>
          </p:nvPr>
        </p:nvGraphicFramePr>
        <p:xfrm>
          <a:off x="5375848" y="4717529"/>
          <a:ext cx="5089654" cy="731520"/>
        </p:xfrm>
        <a:graphic>
          <a:graphicData uri="http://schemas.openxmlformats.org/drawingml/2006/table">
            <a:tbl>
              <a:tblPr/>
              <a:tblGrid>
                <a:gridCol w="3289454"/>
                <a:gridCol w="180020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Наименование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Ближайшая сеть </a:t>
                      </a: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(м)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Газ 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</a:t>
                      </a:r>
                      <a:r>
                        <a:rPr lang="ru-RU" sz="1200" kern="1000" baseline="30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/год)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Электроэнергия 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(Квт)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Водоснабжение 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</a:t>
                      </a:r>
                      <a:r>
                        <a:rPr lang="ru-RU" sz="1200" kern="1000" baseline="30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/год)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481" name="Pictur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25327" r="23245" b="16044"/>
          <a:stretch/>
        </p:blipFill>
        <p:spPr bwMode="auto">
          <a:xfrm>
            <a:off x="450156" y="1859211"/>
            <a:ext cx="4840271" cy="4946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93874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/27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379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stomShape 2"/>
          <p:cNvSpPr/>
          <p:nvPr/>
        </p:nvSpPr>
        <p:spPr>
          <a:xfrm>
            <a:off x="522287" y="3889450"/>
            <a:ext cx="9838670" cy="14041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96836" indent="-285725" algn="just">
              <a:buFont typeface="Wingdings" pitchFamily="2" charset="2"/>
              <a:buChar char="Ø"/>
            </a:pPr>
            <a:endParaRPr lang="ru-RU" dirty="0">
              <a:solidFill>
                <a:srgbClr val="632523"/>
              </a:solidFill>
              <a:latin typeface="Cambria" pitchFamily="18" charset="0"/>
              <a:ea typeface="DejaVu Sans" charset="0"/>
              <a:cs typeface="DejaVu Sans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2" y="325041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5058668" y="2060848"/>
            <a:ext cx="5145589" cy="46805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Характеристики территории участка: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Характеристика инфраструктуры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Условия приобретения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аренда, выкуп возможен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Здания и сооружения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отсутствуют.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523794"/>
              </p:ext>
            </p:extLst>
          </p:nvPr>
        </p:nvGraphicFramePr>
        <p:xfrm>
          <a:off x="378149" y="1261145"/>
          <a:ext cx="9982808" cy="57790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982808"/>
              </a:tblGrid>
              <a:tr h="577901">
                <a:tc>
                  <a:txBody>
                    <a:bodyPr/>
                    <a:lstStyle/>
                    <a:p>
                      <a:pPr marL="0" marR="0" indent="0" algn="ctr" defTabSz="10429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Земельный участок 11: Строителей 1</a:t>
                      </a:r>
                      <a:r>
                        <a:rPr lang="ru-RU" sz="24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 (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пос. Угловка, ул. Строителей)</a:t>
                      </a:r>
                      <a:endParaRPr lang="ru-RU" sz="2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9457" name="Pictur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5" t="23927" r="19270" b="15485"/>
          <a:stretch/>
        </p:blipFill>
        <p:spPr bwMode="auto">
          <a:xfrm>
            <a:off x="522287" y="1801199"/>
            <a:ext cx="4167660" cy="5004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523699"/>
              </p:ext>
            </p:extLst>
          </p:nvPr>
        </p:nvGraphicFramePr>
        <p:xfrm>
          <a:off x="4694942" y="2413273"/>
          <a:ext cx="5873040" cy="1280160"/>
        </p:xfrm>
        <a:graphic>
          <a:graphicData uri="http://schemas.openxmlformats.org/drawingml/2006/table">
            <a:tbl>
              <a:tblPr/>
              <a:tblGrid>
                <a:gridCol w="2024905"/>
                <a:gridCol w="3848135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 (га)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0,4317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Описание площадки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Рельеф ровный, глубина промерзания до 1,5 м. </a:t>
                      </a:r>
                      <a:endParaRPr lang="ru-RU" sz="1200" dirty="0" smtClean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Для </a:t>
                      </a: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строительства промышленных зданий.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Категория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Земли населенных пунктов, зона П1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Кадастровый номер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Кадастровый квартал 53:12:0203001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269083"/>
              </p:ext>
            </p:extLst>
          </p:nvPr>
        </p:nvGraphicFramePr>
        <p:xfrm>
          <a:off x="4712974" y="4317483"/>
          <a:ext cx="5841329" cy="731520"/>
        </p:xfrm>
        <a:graphic>
          <a:graphicData uri="http://schemas.openxmlformats.org/drawingml/2006/table">
            <a:tbl>
              <a:tblPr/>
              <a:tblGrid>
                <a:gridCol w="3160836"/>
                <a:gridCol w="2680493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Наименование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Ближайшая сеть (м)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Газ 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</a:t>
                      </a:r>
                      <a:r>
                        <a:rPr lang="ru-RU" sz="1200" kern="1000" baseline="30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/год)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Электроэнергия 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(Квт)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Водоснабжение 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</a:t>
                      </a:r>
                      <a:r>
                        <a:rPr lang="ru-RU" sz="1200" kern="1000" baseline="30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/год)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22159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2807" r="16159" b="7649"/>
          <a:stretch/>
        </p:blipFill>
        <p:spPr bwMode="auto">
          <a:xfrm>
            <a:off x="522286" y="1909216"/>
            <a:ext cx="4221770" cy="4832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4" name="Рисунок 6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/28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379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stomShape 2"/>
          <p:cNvSpPr/>
          <p:nvPr/>
        </p:nvSpPr>
        <p:spPr>
          <a:xfrm>
            <a:off x="522287" y="3889450"/>
            <a:ext cx="9838670" cy="14041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96836" indent="-285725" algn="just">
              <a:buFont typeface="Wingdings" pitchFamily="2" charset="2"/>
              <a:buChar char="Ø"/>
            </a:pPr>
            <a:endParaRPr lang="ru-RU" dirty="0">
              <a:solidFill>
                <a:srgbClr val="632523"/>
              </a:solidFill>
              <a:latin typeface="Cambria" pitchFamily="18" charset="0"/>
              <a:ea typeface="DejaVu Sans" charset="0"/>
              <a:cs typeface="DejaVu Sans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2" y="325041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5058668" y="2060848"/>
            <a:ext cx="5145589" cy="46805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endParaRPr lang="ru-RU" sz="1400" b="1" dirty="0" smtClean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Характеристики </a:t>
            </a: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территории участка: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Характеристика инфраструктуры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Условия приобретения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аренда, выкуп возможен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Здания и сооружения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отсутствуют.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656271"/>
              </p:ext>
            </p:extLst>
          </p:nvPr>
        </p:nvGraphicFramePr>
        <p:xfrm>
          <a:off x="378147" y="1261145"/>
          <a:ext cx="9982809" cy="57790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982809"/>
              </a:tblGrid>
              <a:tr h="577901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Земельный участок 12: Строителей 2 (</a:t>
                      </a:r>
                      <a:r>
                        <a:rPr lang="ru-RU" sz="2400" b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пос.Угловка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ул. Строителей) </a:t>
                      </a:r>
                      <a:endParaRPr lang="ru-RU" sz="2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276742"/>
              </p:ext>
            </p:extLst>
          </p:nvPr>
        </p:nvGraphicFramePr>
        <p:xfrm>
          <a:off x="4770636" y="2557289"/>
          <a:ext cx="5760640" cy="1280160"/>
        </p:xfrm>
        <a:graphic>
          <a:graphicData uri="http://schemas.openxmlformats.org/drawingml/2006/table">
            <a:tbl>
              <a:tblPr/>
              <a:tblGrid>
                <a:gridCol w="2006131"/>
                <a:gridCol w="3754509"/>
              </a:tblGrid>
              <a:tr h="3886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Площадь (га)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0,1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Описание площадки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Рельеф ровный, глубина промерзания до 1,5 м. </a:t>
                      </a:r>
                      <a:endParaRPr lang="ru-RU" sz="12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Для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строительства промышленных зданий.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Категория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Земли населенных пунктов, зона П1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Кадастровый номер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Кадастровый квартал 53:12:0203001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258336"/>
              </p:ext>
            </p:extLst>
          </p:nvPr>
        </p:nvGraphicFramePr>
        <p:xfrm>
          <a:off x="4759002" y="4501505"/>
          <a:ext cx="5772274" cy="731520"/>
        </p:xfrm>
        <a:graphic>
          <a:graphicData uri="http://schemas.openxmlformats.org/drawingml/2006/table">
            <a:tbl>
              <a:tblPr/>
              <a:tblGrid>
                <a:gridCol w="3160836"/>
                <a:gridCol w="2611438"/>
              </a:tblGrid>
              <a:tr h="388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Ближайшая сеть (м)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Газ </a:t>
                      </a:r>
                      <a:r>
                        <a:rPr lang="ru-RU" sz="1200" kern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(м</a:t>
                      </a:r>
                      <a:r>
                        <a:rPr lang="ru-RU" sz="1200" kern="10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r>
                        <a:rPr lang="ru-RU" sz="1200" kern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/год)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Электроэнергия </a:t>
                      </a:r>
                      <a:r>
                        <a:rPr lang="ru-RU" sz="1200" kern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(Квт)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Водоснабжение </a:t>
                      </a:r>
                      <a:r>
                        <a:rPr lang="ru-RU" sz="1200" kern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(м</a:t>
                      </a:r>
                      <a:r>
                        <a:rPr lang="ru-RU" sz="1200" kern="10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r>
                        <a:rPr lang="ru-RU" sz="1200" kern="1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/год)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47954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/29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379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stomShape 2"/>
          <p:cNvSpPr/>
          <p:nvPr/>
        </p:nvSpPr>
        <p:spPr>
          <a:xfrm>
            <a:off x="522287" y="3889450"/>
            <a:ext cx="9838670" cy="14041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96836" indent="-285725" algn="just">
              <a:buFont typeface="Wingdings" pitchFamily="2" charset="2"/>
              <a:buChar char="Ø"/>
            </a:pPr>
            <a:endParaRPr lang="ru-RU" dirty="0">
              <a:solidFill>
                <a:srgbClr val="632523"/>
              </a:solidFill>
              <a:latin typeface="Cambria" pitchFamily="18" charset="0"/>
              <a:ea typeface="DejaVu Sans" charset="0"/>
              <a:cs typeface="DejaVu Sans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2" y="325041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5058668" y="2060848"/>
            <a:ext cx="5145589" cy="46805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Характеристики территории участка: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Характеристика инфраструктуры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Условия приобретения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аренда, выкуп возможен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Здания и сооружения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отсутствуют.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327068"/>
              </p:ext>
            </p:extLst>
          </p:nvPr>
        </p:nvGraphicFramePr>
        <p:xfrm>
          <a:off x="306140" y="1261145"/>
          <a:ext cx="10153127" cy="57790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153127"/>
              </a:tblGrid>
              <a:tr h="577901">
                <a:tc>
                  <a:txBody>
                    <a:bodyPr/>
                    <a:lstStyle/>
                    <a:p>
                      <a:pPr marL="0" marR="0" indent="0" algn="ctr" defTabSz="10429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Земельный участок 13:</a:t>
                      </a:r>
                      <a:r>
                        <a:rPr lang="ru-RU" sz="24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Зеленая</a:t>
                      </a:r>
                      <a:r>
                        <a:rPr lang="ru-RU" sz="24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24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(пос. Угловка. 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ул. Зеленая)</a:t>
                      </a:r>
                      <a:endParaRPr lang="ru-RU" sz="2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986978"/>
              </p:ext>
            </p:extLst>
          </p:nvPr>
        </p:nvGraphicFramePr>
        <p:xfrm>
          <a:off x="4694942" y="2485281"/>
          <a:ext cx="5764326" cy="1280160"/>
        </p:xfrm>
        <a:graphic>
          <a:graphicData uri="http://schemas.openxmlformats.org/drawingml/2006/table">
            <a:tbl>
              <a:tblPr/>
              <a:tblGrid>
                <a:gridCol w="2024905"/>
                <a:gridCol w="3739421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 (га)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1,3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Описание площадки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Рельеф ровный, глубина промерзания до 1,5 м. </a:t>
                      </a:r>
                      <a:endParaRPr lang="ru-RU" sz="1200" dirty="0" smtClean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Для </a:t>
                      </a: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строительства промышленных зданий.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Категория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Земли населенных пунктов, зона </a:t>
                      </a:r>
                      <a:r>
                        <a:rPr lang="ru-RU" sz="1200" kern="10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Ж1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Кадастровый номер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Кадастровый квартал </a:t>
                      </a:r>
                      <a:r>
                        <a:rPr lang="ru-RU" sz="1200" kern="10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53:12:0203013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259406"/>
              </p:ext>
            </p:extLst>
          </p:nvPr>
        </p:nvGraphicFramePr>
        <p:xfrm>
          <a:off x="4710797" y="4487317"/>
          <a:ext cx="5748471" cy="731520"/>
        </p:xfrm>
        <a:graphic>
          <a:graphicData uri="http://schemas.openxmlformats.org/drawingml/2006/table">
            <a:tbl>
              <a:tblPr/>
              <a:tblGrid>
                <a:gridCol w="3160836"/>
                <a:gridCol w="2587635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Наименование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Ближайшая сеть (м)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Газ 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</a:t>
                      </a:r>
                      <a:r>
                        <a:rPr lang="ru-RU" sz="1200" kern="1000" baseline="30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/год)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Электроэнергия 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(Квт)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Водоснабжение 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</a:t>
                      </a:r>
                      <a:r>
                        <a:rPr lang="ru-RU" sz="1200" kern="1000" baseline="30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/год)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500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6" t="25467" r="21529" b="17724"/>
          <a:stretch/>
        </p:blipFill>
        <p:spPr bwMode="auto">
          <a:xfrm>
            <a:off x="205800" y="2039426"/>
            <a:ext cx="4492828" cy="4580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00325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/3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124700"/>
            <a:ext cx="4094162" cy="2111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11272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462557" y="1139331"/>
            <a:ext cx="6820958" cy="2321324"/>
          </a:xfrm>
          <a:prstGeom prst="rect">
            <a:avLst/>
          </a:prstGeom>
        </p:spPr>
        <p:txBody>
          <a:bodyPr wrap="square" lIns="104315" tIns="52157" rIns="104315" bIns="52157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Угловское городское поселение расположено в южной части Окуловского района Новгородской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25984" indent="-325984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160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км от Великого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Новгорода</a:t>
            </a:r>
          </a:p>
          <a:p>
            <a:pPr marL="325984" indent="-325984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270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км от Санкт-Петербурга </a:t>
            </a:r>
          </a:p>
          <a:p>
            <a:pPr marL="325984" indent="-325984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380 км от Москвы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Площадь поселения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48132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Население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3646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человек (2017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20" y="757089"/>
            <a:ext cx="2320494" cy="181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865" y="2734560"/>
            <a:ext cx="2320494" cy="1838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462557" y="3141846"/>
            <a:ext cx="6820958" cy="2916359"/>
          </a:xfrm>
          <a:prstGeom prst="rect">
            <a:avLst/>
          </a:prstGeom>
        </p:spPr>
        <p:txBody>
          <a:bodyPr wrap="square" lIns="104315" tIns="52157" rIns="104315" bIns="52157">
            <a:spAutoFit/>
          </a:bodyPr>
          <a:lstStyle/>
          <a:p>
            <a:pPr marL="457200" indent="-457200" algn="ctr">
              <a:lnSpc>
                <a:spcPts val="1711"/>
              </a:lnSpc>
              <a:buFont typeface="Wingdings" pitchFamily="2" charset="2"/>
              <a:buChar char="Ø"/>
              <a:tabLst>
                <a:tab pos="344818" algn="l"/>
                <a:tab pos="345543" algn="l"/>
              </a:tabLst>
            </a:pPr>
            <a:endParaRPr lang="ru-RU" sz="2700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711"/>
              </a:lnSpc>
              <a:tabLst>
                <a:tab pos="344818" algn="l"/>
                <a:tab pos="345543" algn="l"/>
              </a:tabLst>
            </a:pPr>
            <a:endParaRPr lang="ru-RU" sz="2700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711"/>
              </a:lnSpc>
              <a:tabLst>
                <a:tab pos="344818" algn="l"/>
                <a:tab pos="345543" algn="l"/>
              </a:tabLst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Преимущества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моногорода:</a:t>
            </a:r>
          </a:p>
          <a:p>
            <a:pPr marL="457200" indent="-457200" algn="ctr">
              <a:lnSpc>
                <a:spcPts val="1711"/>
              </a:lnSpc>
              <a:buFont typeface="Wingdings" pitchFamily="2" charset="2"/>
              <a:buChar char="Ø"/>
              <a:tabLst>
                <a:tab pos="344818" algn="l"/>
                <a:tab pos="345543" algn="l"/>
              </a:tabLst>
            </a:pPr>
            <a:endParaRPr lang="ru-RU" sz="27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  <a:tabLst>
                <a:tab pos="344818" algn="l"/>
                <a:tab pos="345543" algn="l"/>
              </a:tabLs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Выгодное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расположение между двумя самыми крупными российскими агломерациями (Москва и Санкт-Петербург);</a:t>
            </a:r>
          </a:p>
          <a:p>
            <a:pPr marL="285750" indent="-285750">
              <a:buFont typeface="Wingdings" pitchFamily="2" charset="2"/>
              <a:buChar char="Ø"/>
              <a:tabLst>
                <a:tab pos="344818" algn="l"/>
                <a:tab pos="345543" algn="l"/>
              </a:tabLs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Высокий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уровень транспортной доступности (федеральные трассы М10, М11, железнодорожная станция с остановкой скоростного поезда «Сапсан»);</a:t>
            </a:r>
          </a:p>
          <a:p>
            <a:pPr marL="285750" indent="-285750">
              <a:buFont typeface="Wingdings" pitchFamily="2" charset="2"/>
              <a:buChar char="Ø"/>
              <a:tabLst>
                <a:tab pos="344818" algn="l"/>
                <a:tab pos="345543" algn="l"/>
              </a:tabLs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Создана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ТОСЭР; </a:t>
            </a:r>
          </a:p>
          <a:p>
            <a:pPr marL="285750" indent="-285750">
              <a:buFont typeface="Wingdings" pitchFamily="2" charset="2"/>
              <a:buChar char="Ø"/>
              <a:tabLst>
                <a:tab pos="344818" algn="l"/>
                <a:tab pos="345543" algn="l"/>
              </a:tabLs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Разнообразные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природные ресурсы</a:t>
            </a:r>
          </a:p>
        </p:txBody>
      </p:sp>
      <p:pic>
        <p:nvPicPr>
          <p:cNvPr id="20" name="Picture 3" descr="C:\Users\budaihanovaea\Desktop\Моногород, Москва\фото Дерябину Угловка\Станция Угловк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00" y="4717529"/>
            <a:ext cx="2317825" cy="1985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14252" y="110758"/>
            <a:ext cx="7377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Общая информация и логистика</a:t>
            </a:r>
            <a:endParaRPr lang="ru-RU" sz="2800" b="1" u="sng" dirty="0">
              <a:solidFill>
                <a:schemeClr val="accent2">
                  <a:lumMod val="7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36173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/30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379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stomShape 2"/>
          <p:cNvSpPr/>
          <p:nvPr/>
        </p:nvSpPr>
        <p:spPr>
          <a:xfrm>
            <a:off x="522287" y="3889450"/>
            <a:ext cx="9838670" cy="14041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96836" indent="-285725" algn="just">
              <a:buFont typeface="Wingdings" pitchFamily="2" charset="2"/>
              <a:buChar char="Ø"/>
            </a:pPr>
            <a:endParaRPr lang="ru-RU" dirty="0">
              <a:solidFill>
                <a:srgbClr val="632523"/>
              </a:solidFill>
              <a:latin typeface="Cambria" pitchFamily="18" charset="0"/>
              <a:ea typeface="DejaVu Sans" charset="0"/>
              <a:cs typeface="DejaVu Sans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2" y="325041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4708478" y="1909217"/>
            <a:ext cx="5822798" cy="48321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endParaRPr lang="ru-RU" sz="1400" b="1" dirty="0" smtClean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Характеристики </a:t>
            </a: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территории участка: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Характеристика инфраструктуры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Условия приобретения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аренда, выкуп возможен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Здания и сооружения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отсутствуют.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566170"/>
              </p:ext>
            </p:extLst>
          </p:nvPr>
        </p:nvGraphicFramePr>
        <p:xfrm>
          <a:off x="187424" y="1060395"/>
          <a:ext cx="10329663" cy="9361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329663"/>
              </a:tblGrid>
              <a:tr h="936104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Земельный участок 14: УИК 1 (пос. Угловка, справой стороны от дороги Угловка- п. Первомайский и от АО «УИК»)</a:t>
                      </a:r>
                      <a:endParaRPr lang="ru-RU" sz="2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705716"/>
              </p:ext>
            </p:extLst>
          </p:nvPr>
        </p:nvGraphicFramePr>
        <p:xfrm>
          <a:off x="4709149" y="2485281"/>
          <a:ext cx="5822127" cy="914400"/>
        </p:xfrm>
        <a:graphic>
          <a:graphicData uri="http://schemas.openxmlformats.org/drawingml/2006/table">
            <a:tbl>
              <a:tblPr/>
              <a:tblGrid>
                <a:gridCol w="2007351"/>
                <a:gridCol w="3814776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 (га)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17,39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Описание площадки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Рельеф ровный, глубина промерзания до 1,5 м. </a:t>
                      </a:r>
                      <a:endParaRPr lang="ru-RU" sz="1200" dirty="0" smtClean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Для </a:t>
                      </a: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строительства промышленных зданий.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Категория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Земли </a:t>
                      </a:r>
                      <a:r>
                        <a:rPr lang="ru-RU" sz="1200" kern="10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промышленности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1" t="27565" r="18128" b="21362"/>
          <a:stretch/>
        </p:blipFill>
        <p:spPr bwMode="auto">
          <a:xfrm>
            <a:off x="16928" y="1994717"/>
            <a:ext cx="4691550" cy="4614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538212"/>
              </p:ext>
            </p:extLst>
          </p:nvPr>
        </p:nvGraphicFramePr>
        <p:xfrm>
          <a:off x="4708478" y="3951441"/>
          <a:ext cx="5822798" cy="1280160"/>
        </p:xfrm>
        <a:graphic>
          <a:graphicData uri="http://schemas.openxmlformats.org/drawingml/2006/table">
            <a:tbl>
              <a:tblPr/>
              <a:tblGrid>
                <a:gridCol w="3878582"/>
                <a:gridCol w="1944216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Наименование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Ближайшая сеть </a:t>
                      </a: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(м)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Газ 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</a:t>
                      </a:r>
                      <a:r>
                        <a:rPr lang="ru-RU" sz="1200" kern="1000" baseline="30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/год) ( территория АО «УИК»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Электроэнергия 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(Квт) территория АО «УИК»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Водоснабжение 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</a:t>
                      </a:r>
                      <a:r>
                        <a:rPr lang="ru-RU" sz="1200" kern="1000" baseline="30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/год) территория АО «УИК»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Удаление отходов:</a:t>
                      </a: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5461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канализация 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</a:t>
                      </a:r>
                      <a:r>
                        <a:rPr lang="ru-RU" sz="1200" kern="1000" baseline="30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/год)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5461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очистные сооружения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(м</a:t>
                      </a:r>
                      <a:r>
                        <a:rPr lang="ru-RU" sz="1200" kern="1000" baseline="30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/год)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17061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/31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379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stomShape 2"/>
          <p:cNvSpPr/>
          <p:nvPr/>
        </p:nvSpPr>
        <p:spPr>
          <a:xfrm>
            <a:off x="522287" y="3889450"/>
            <a:ext cx="9838670" cy="14041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96836" indent="-285725" algn="just">
              <a:buFont typeface="Wingdings" pitchFamily="2" charset="2"/>
              <a:buChar char="Ø"/>
            </a:pPr>
            <a:endParaRPr lang="ru-RU" dirty="0">
              <a:solidFill>
                <a:srgbClr val="632523"/>
              </a:solidFill>
              <a:latin typeface="Cambria" pitchFamily="18" charset="0"/>
              <a:ea typeface="DejaVu Sans" charset="0"/>
              <a:cs typeface="DejaVu Sans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2" y="325041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4708478" y="1909217"/>
            <a:ext cx="5822798" cy="48321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endParaRPr lang="ru-RU" sz="1400" b="1" dirty="0" smtClean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Характеристики </a:t>
            </a: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территории участка: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Характеристика инфраструктуры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Условия приобретения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аренда, выкуп возможен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Здания и сооружения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отсутствуют.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373947"/>
              </p:ext>
            </p:extLst>
          </p:nvPr>
        </p:nvGraphicFramePr>
        <p:xfrm>
          <a:off x="306140" y="1086257"/>
          <a:ext cx="10081120" cy="822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081120"/>
              </a:tblGrid>
              <a:tr h="577901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Земельный участок 15: УИК 2 (пос. Угловка, справой стороны от дороги Угловка- п. Первомайский и от АО «УИК»)</a:t>
                      </a:r>
                      <a:endParaRPr lang="ru-RU" sz="2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605197"/>
              </p:ext>
            </p:extLst>
          </p:nvPr>
        </p:nvGraphicFramePr>
        <p:xfrm>
          <a:off x="4538830" y="2413273"/>
          <a:ext cx="5822127" cy="914400"/>
        </p:xfrm>
        <a:graphic>
          <a:graphicData uri="http://schemas.openxmlformats.org/drawingml/2006/table">
            <a:tbl>
              <a:tblPr/>
              <a:tblGrid>
                <a:gridCol w="2007351"/>
                <a:gridCol w="3814776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 (га)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15,11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Описание площадки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Рельеф ровный, глубина промерзания до 1,5 м. </a:t>
                      </a:r>
                      <a:endParaRPr lang="ru-RU" sz="1200" dirty="0" smtClean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Для </a:t>
                      </a: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строительства промышленных зданий.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Категория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Земли </a:t>
                      </a:r>
                      <a:r>
                        <a:rPr lang="ru-RU" sz="1200" kern="10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промышленности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985398"/>
              </p:ext>
            </p:extLst>
          </p:nvPr>
        </p:nvGraphicFramePr>
        <p:xfrm>
          <a:off x="4538159" y="3941425"/>
          <a:ext cx="5822798" cy="1280160"/>
        </p:xfrm>
        <a:graphic>
          <a:graphicData uri="http://schemas.openxmlformats.org/drawingml/2006/table">
            <a:tbl>
              <a:tblPr/>
              <a:tblGrid>
                <a:gridCol w="3878582"/>
                <a:gridCol w="1944216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Наименование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Ближайшая сеть </a:t>
                      </a: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(м)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Газ 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</a:t>
                      </a:r>
                      <a:r>
                        <a:rPr lang="ru-RU" sz="1200" kern="1000" baseline="30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/год) ( территория АО «УИК»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Электроэнергия 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(Квт) территория АО «УИК»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Водоснабжение 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</a:t>
                      </a:r>
                      <a:r>
                        <a:rPr lang="ru-RU" sz="1200" kern="1000" baseline="30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/год) территория АО «УИК»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Удаление отходов:</a:t>
                      </a: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5461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канализация 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</a:t>
                      </a:r>
                      <a:r>
                        <a:rPr lang="ru-RU" sz="1200" kern="1000" baseline="30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/год)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5461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очистные сооружения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(м</a:t>
                      </a:r>
                      <a:r>
                        <a:rPr lang="ru-RU" sz="1200" kern="1000" baseline="30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/год)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0" t="25746" r="29590" b="16185"/>
          <a:stretch/>
        </p:blipFill>
        <p:spPr bwMode="auto">
          <a:xfrm>
            <a:off x="851722" y="1983403"/>
            <a:ext cx="3547159" cy="4842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09937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/32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379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stomShape 2"/>
          <p:cNvSpPr/>
          <p:nvPr/>
        </p:nvSpPr>
        <p:spPr>
          <a:xfrm>
            <a:off x="522287" y="3889450"/>
            <a:ext cx="9838670" cy="14041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96836" indent="-285725" algn="just">
              <a:buFont typeface="Wingdings" pitchFamily="2" charset="2"/>
              <a:buChar char="Ø"/>
            </a:pPr>
            <a:endParaRPr lang="ru-RU" dirty="0">
              <a:solidFill>
                <a:srgbClr val="632523"/>
              </a:solidFill>
              <a:latin typeface="Cambria" pitchFamily="18" charset="0"/>
              <a:ea typeface="DejaVu Sans" charset="0"/>
              <a:cs typeface="DejaVu Sans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2" y="325041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4624646" y="1888708"/>
            <a:ext cx="5906630" cy="48526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endParaRPr lang="ru-RU" sz="1400" b="1" dirty="0" smtClean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Характеристики </a:t>
            </a: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территории участка: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Характеристика инфраструктуры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Условия приобретения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аренда, выкуп возможен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Здания и сооружения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отсутствуют.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126076"/>
              </p:ext>
            </p:extLst>
          </p:nvPr>
        </p:nvGraphicFramePr>
        <p:xfrm>
          <a:off x="522287" y="1117130"/>
          <a:ext cx="9838670" cy="6766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38670"/>
              </a:tblGrid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Font typeface="Wingdings" pitchFamily="2" charset="2"/>
                        <a:buNone/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Земельный участок 16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: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ул. Советская (пос. Угловка, ул. Советская</a:t>
                      </a:r>
                      <a:r>
                        <a:rPr lang="ru-RU" sz="24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 районе д. №17 и 19)</a:t>
                      </a:r>
                      <a:endParaRPr lang="ru-RU" sz="2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69156"/>
              </p:ext>
            </p:extLst>
          </p:nvPr>
        </p:nvGraphicFramePr>
        <p:xfrm>
          <a:off x="5441621" y="2413273"/>
          <a:ext cx="5153097" cy="1463040"/>
        </p:xfrm>
        <a:graphic>
          <a:graphicData uri="http://schemas.openxmlformats.org/drawingml/2006/table">
            <a:tbl>
              <a:tblPr/>
              <a:tblGrid>
                <a:gridCol w="1776683"/>
                <a:gridCol w="3376414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 (га)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0,005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Описание площадки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Рельеф ровный, глубина промерзания до 1,5 м. </a:t>
                      </a:r>
                      <a:endParaRPr lang="ru-RU" sz="1200" dirty="0" smtClean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Для </a:t>
                      </a: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строительства промышленных зданий.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Категория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Земли населенных пунктов, зона </a:t>
                      </a:r>
                      <a:r>
                        <a:rPr lang="ru-RU" sz="1200" kern="10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Ж1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Кадастровый номер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Кадастровый квартал </a:t>
                      </a:r>
                      <a:r>
                        <a:rPr lang="ru-RU" sz="1200" kern="10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53:12:0203020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046551"/>
              </p:ext>
            </p:extLst>
          </p:nvPr>
        </p:nvGraphicFramePr>
        <p:xfrm>
          <a:off x="5441622" y="4318935"/>
          <a:ext cx="5161662" cy="731520"/>
        </p:xfrm>
        <a:graphic>
          <a:graphicData uri="http://schemas.openxmlformats.org/drawingml/2006/table">
            <a:tbl>
              <a:tblPr/>
              <a:tblGrid>
                <a:gridCol w="2793057"/>
                <a:gridCol w="2368605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Наименование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Ближайшая сеть (м)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Газ 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</a:t>
                      </a:r>
                      <a:r>
                        <a:rPr lang="ru-RU" sz="1200" kern="1000" baseline="30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/год)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10-20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Электроэнергия </a:t>
                      </a:r>
                      <a:r>
                        <a:rPr lang="ru-RU" sz="1200" kern="10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(Квт)</a:t>
                      </a:r>
                      <a:endParaRPr lang="ru-RU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20-30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Водоснабжение 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</a:t>
                      </a:r>
                      <a:r>
                        <a:rPr lang="ru-RU" sz="1200" kern="1000" baseline="30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/год)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8" y="2308845"/>
            <a:ext cx="5407052" cy="3848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966129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/33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379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stomShape 2"/>
          <p:cNvSpPr/>
          <p:nvPr/>
        </p:nvSpPr>
        <p:spPr>
          <a:xfrm>
            <a:off x="522287" y="3889450"/>
            <a:ext cx="9838670" cy="14041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96836" indent="-285725" algn="just">
              <a:buFont typeface="Wingdings" pitchFamily="2" charset="2"/>
              <a:buChar char="Ø"/>
            </a:pPr>
            <a:endParaRPr lang="ru-RU" dirty="0">
              <a:solidFill>
                <a:srgbClr val="632523"/>
              </a:solidFill>
              <a:latin typeface="Cambria" pitchFamily="18" charset="0"/>
              <a:ea typeface="DejaVu Sans" charset="0"/>
              <a:cs typeface="DejaVu Sans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2" y="325041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5312098" y="1888708"/>
            <a:ext cx="5219177" cy="48526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endParaRPr lang="ru-RU" sz="1400" b="1" dirty="0" smtClean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Характеристики </a:t>
            </a: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территории участка: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Характеристика инфраструктуры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/>
              <a:t>газ- через 8 км., электроэнергия через 1,8 км.</a:t>
            </a:r>
            <a:r>
              <a:rPr lang="en-US" sz="1600" dirty="0"/>
              <a:t>;</a:t>
            </a:r>
            <a:endParaRPr lang="ru-RU" sz="1600" dirty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Условия приобретения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аренда, выкуп возможен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;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Здания и сооружения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отсутствуют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Владелец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400" dirty="0"/>
              <a:t>ООО «Алекс</a:t>
            </a:r>
            <a:r>
              <a:rPr lang="ru-RU" sz="1400" dirty="0" smtClean="0"/>
              <a:t>», </a:t>
            </a:r>
            <a:r>
              <a:rPr lang="ru-RU" sz="1400" dirty="0"/>
              <a:t>Исполнительный директор Гафаров </a:t>
            </a:r>
            <a:r>
              <a:rPr lang="ru-RU" sz="1400" dirty="0" err="1"/>
              <a:t>Тагир</a:t>
            </a:r>
            <a:r>
              <a:rPr lang="ru-RU" sz="1400" dirty="0"/>
              <a:t> </a:t>
            </a:r>
            <a:r>
              <a:rPr lang="ru-RU" sz="1400" dirty="0" err="1" smtClean="0"/>
              <a:t>Убжуриевич</a:t>
            </a:r>
            <a:r>
              <a:rPr lang="ru-RU" sz="1400" dirty="0" smtClean="0"/>
              <a:t>, г. Окуловка, ул. Ленина,  </a:t>
            </a:r>
            <a:r>
              <a:rPr lang="ru-RU" sz="1400" dirty="0"/>
              <a:t>д.42, </a:t>
            </a:r>
            <a:r>
              <a:rPr lang="ru-RU" sz="1400" dirty="0" smtClean="0"/>
              <a:t>89116456886</a:t>
            </a:r>
            <a:endParaRPr lang="en-US" sz="14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855451"/>
              </p:ext>
            </p:extLst>
          </p:nvPr>
        </p:nvGraphicFramePr>
        <p:xfrm>
          <a:off x="522287" y="1117130"/>
          <a:ext cx="9838670" cy="6766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38670"/>
              </a:tblGrid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Font typeface="Wingdings" pitchFamily="2" charset="2"/>
                        <a:buNone/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Земельный участок 17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: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Машино-Смешино (Окуловский район, 6-й км а/дороги «Окуловка-Угловка)</a:t>
                      </a:r>
                      <a:endParaRPr lang="ru-RU" sz="2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937079"/>
              </p:ext>
            </p:extLst>
          </p:nvPr>
        </p:nvGraphicFramePr>
        <p:xfrm>
          <a:off x="5441622" y="2413273"/>
          <a:ext cx="5089654" cy="1280160"/>
        </p:xfrm>
        <a:graphic>
          <a:graphicData uri="http://schemas.openxmlformats.org/drawingml/2006/table">
            <a:tbl>
              <a:tblPr/>
              <a:tblGrid>
                <a:gridCol w="1754809"/>
                <a:gridCol w="3334845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 (га)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150 га (расширение до 200 га)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Описание площадки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Рельеф ровный, </a:t>
                      </a: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для </a:t>
                      </a:r>
                      <a:r>
                        <a:rPr lang="ru-RU" sz="1200" dirty="0" smtClean="0"/>
                        <a:t>сельскохозяйственного назначения</a:t>
                      </a: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Категория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сельхоз назначения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Кадастровый номер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53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:12: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1019002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3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" y="2413273"/>
            <a:ext cx="5149975" cy="2955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88470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/34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379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stomShape 2"/>
          <p:cNvSpPr/>
          <p:nvPr/>
        </p:nvSpPr>
        <p:spPr>
          <a:xfrm>
            <a:off x="522287" y="3889450"/>
            <a:ext cx="9838670" cy="14041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96836" indent="-285725" algn="just">
              <a:buFont typeface="Wingdings" pitchFamily="2" charset="2"/>
              <a:buChar char="Ø"/>
            </a:pPr>
            <a:endParaRPr lang="ru-RU" dirty="0">
              <a:solidFill>
                <a:srgbClr val="632523"/>
              </a:solidFill>
              <a:latin typeface="Cambria" pitchFamily="18" charset="0"/>
              <a:ea typeface="DejaVu Sans" charset="0"/>
              <a:cs typeface="DejaVu Sans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2" y="325041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5312098" y="1888708"/>
            <a:ext cx="5219177" cy="48526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endParaRPr lang="ru-RU" sz="1400" b="1" dirty="0" smtClean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Характеристики </a:t>
            </a: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территории участка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Характеристика инфраструктуры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/>
              <a:t>газ через 2 км; </a:t>
            </a:r>
            <a:endParaRPr lang="ru-RU" sz="1600" dirty="0" smtClean="0"/>
          </a:p>
          <a:p>
            <a:pPr algn="ctr">
              <a:lnSpc>
                <a:spcPct val="80000"/>
              </a:lnSpc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Условия приобретения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аренда, выкуп возможен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;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Здания и сооружения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отсутствуют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485678"/>
              </p:ext>
            </p:extLst>
          </p:nvPr>
        </p:nvGraphicFramePr>
        <p:xfrm>
          <a:off x="522287" y="1117130"/>
          <a:ext cx="9838670" cy="6766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38670"/>
              </a:tblGrid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Font typeface="Wingdings" pitchFamily="2" charset="2"/>
                        <a:buNone/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Земельный участок 18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: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у д. Окуловка (справа от а/д Окуловка-Угловка, за  д. Окуловка)</a:t>
                      </a:r>
                      <a:endParaRPr lang="ru-RU" sz="2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36833"/>
              </p:ext>
            </p:extLst>
          </p:nvPr>
        </p:nvGraphicFramePr>
        <p:xfrm>
          <a:off x="5441622" y="2684145"/>
          <a:ext cx="5089654" cy="1097280"/>
        </p:xfrm>
        <a:graphic>
          <a:graphicData uri="http://schemas.openxmlformats.org/drawingml/2006/table">
            <a:tbl>
              <a:tblPr/>
              <a:tblGrid>
                <a:gridCol w="1754809"/>
                <a:gridCol w="3334845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 (га)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 га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Описание площадки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Рельеф </a:t>
                      </a: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ровный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Категория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сельхоз назначения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Кадастровый номер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53:12:1019002,  53:12:1019001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32" y="2413273"/>
            <a:ext cx="4985681" cy="352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52040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/35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379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stomShape 2"/>
          <p:cNvSpPr/>
          <p:nvPr/>
        </p:nvSpPr>
        <p:spPr>
          <a:xfrm>
            <a:off x="522287" y="3889450"/>
            <a:ext cx="9838670" cy="14041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96836" indent="-285725" algn="just">
              <a:buFont typeface="Wingdings" pitchFamily="2" charset="2"/>
              <a:buChar char="Ø"/>
            </a:pPr>
            <a:endParaRPr lang="ru-RU" dirty="0">
              <a:solidFill>
                <a:srgbClr val="632523"/>
              </a:solidFill>
              <a:latin typeface="Cambria" pitchFamily="18" charset="0"/>
              <a:ea typeface="DejaVu Sans" charset="0"/>
              <a:cs typeface="DejaVu Sans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2" y="325041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5693053" y="1888708"/>
            <a:ext cx="4838222" cy="48526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endParaRPr lang="ru-RU" sz="1400" b="1" dirty="0" smtClean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Характеристики </a:t>
            </a: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территории участка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Характеристика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инфраструктуры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электроэнергия - есть возможность протянуть линию </a:t>
            </a:r>
          </a:p>
          <a:p>
            <a:pPr algn="ctr">
              <a:lnSpc>
                <a:spcPct val="80000"/>
              </a:lnSpc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Условия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приобретения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аренда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Здания и сооружения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отсутствуют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276219"/>
              </p:ext>
            </p:extLst>
          </p:nvPr>
        </p:nvGraphicFramePr>
        <p:xfrm>
          <a:off x="522287" y="1117130"/>
          <a:ext cx="9838670" cy="6766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38670"/>
              </a:tblGrid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Font typeface="Wingdings" pitchFamily="2" charset="2"/>
                        <a:buNone/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Земельный участок 19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: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Стегново (Угловское городское поселение, д. Стегново, уч.№66)</a:t>
                      </a:r>
                      <a:endParaRPr lang="ru-RU" sz="2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268689"/>
              </p:ext>
            </p:extLst>
          </p:nvPr>
        </p:nvGraphicFramePr>
        <p:xfrm>
          <a:off x="5850756" y="2557289"/>
          <a:ext cx="4680520" cy="1838163"/>
        </p:xfrm>
        <a:graphic>
          <a:graphicData uri="http://schemas.openxmlformats.org/drawingml/2006/table">
            <a:tbl>
              <a:tblPr/>
              <a:tblGrid>
                <a:gridCol w="1613748"/>
                <a:gridCol w="3066772"/>
              </a:tblGrid>
              <a:tr h="257905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 (га)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2,9 га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Описание площадки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Рельеф </a:t>
                      </a: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ровный, имеются пруды. Для размещения объектов, характерных для населенных пунктов.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Категория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населенных пунктов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Кадастровый номер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53:12:0804001:271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32" y="2341265"/>
            <a:ext cx="5458921" cy="352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388455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/36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379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stomShape 2"/>
          <p:cNvSpPr/>
          <p:nvPr/>
        </p:nvSpPr>
        <p:spPr>
          <a:xfrm>
            <a:off x="522287" y="3889450"/>
            <a:ext cx="9838670" cy="14041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96836" indent="-285725" algn="just">
              <a:buFont typeface="Wingdings" pitchFamily="2" charset="2"/>
              <a:buChar char="Ø"/>
            </a:pPr>
            <a:endParaRPr lang="ru-RU" dirty="0">
              <a:solidFill>
                <a:srgbClr val="632523"/>
              </a:solidFill>
              <a:latin typeface="Cambria" pitchFamily="18" charset="0"/>
              <a:ea typeface="DejaVu Sans" charset="0"/>
              <a:cs typeface="DejaVu Sans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2" y="325041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5693053" y="1888708"/>
            <a:ext cx="4838222" cy="48526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endParaRPr lang="ru-RU" sz="1400" b="1" dirty="0" smtClean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Характеристики </a:t>
            </a: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территории участка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Характеристика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инфраструктуры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электроэнергия - есть возможность протянуть линию </a:t>
            </a:r>
          </a:p>
          <a:p>
            <a:pPr algn="ctr">
              <a:lnSpc>
                <a:spcPct val="80000"/>
              </a:lnSpc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Условия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приобретения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аренда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Здания и сооружения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отсутствуют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450258"/>
              </p:ext>
            </p:extLst>
          </p:nvPr>
        </p:nvGraphicFramePr>
        <p:xfrm>
          <a:off x="522287" y="1117130"/>
          <a:ext cx="9838670" cy="4320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38670"/>
              </a:tblGrid>
              <a:tr h="432048">
                <a:tc>
                  <a:txBody>
                    <a:bodyPr/>
                    <a:lstStyle/>
                    <a:p>
                      <a:pPr marL="0" marR="0" indent="0" algn="ctr" defTabSz="1042963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Земельный участок 20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: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Заводская 10 </a:t>
                      </a:r>
                      <a:r>
                        <a:rPr lang="ru-RU" sz="24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пос. Угловка, ул. Заводская уч. №12)</a:t>
                      </a:r>
                      <a:endParaRPr lang="ru-RU" sz="2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037371"/>
              </p:ext>
            </p:extLst>
          </p:nvPr>
        </p:nvGraphicFramePr>
        <p:xfrm>
          <a:off x="5850756" y="2485280"/>
          <a:ext cx="4680520" cy="1727292"/>
        </p:xfrm>
        <a:graphic>
          <a:graphicData uri="http://schemas.openxmlformats.org/drawingml/2006/table">
            <a:tbl>
              <a:tblPr/>
              <a:tblGrid>
                <a:gridCol w="1613748"/>
                <a:gridCol w="3066772"/>
              </a:tblGrid>
              <a:tr h="3299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 (га)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1,3907 га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Описание площадки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Для размещения скверов, парков, городских садов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Категория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населенных пунктов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Кадастровый номер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53:12:0202010:12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31" y="2086248"/>
            <a:ext cx="5458921" cy="3026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15760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/37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379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stomShape 2"/>
          <p:cNvSpPr/>
          <p:nvPr/>
        </p:nvSpPr>
        <p:spPr>
          <a:xfrm>
            <a:off x="522287" y="3889450"/>
            <a:ext cx="9838670" cy="14041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96836" indent="-285725" algn="just">
              <a:buFont typeface="Wingdings" pitchFamily="2" charset="2"/>
              <a:buChar char="Ø"/>
            </a:pPr>
            <a:endParaRPr lang="ru-RU" dirty="0">
              <a:solidFill>
                <a:srgbClr val="632523"/>
              </a:solidFill>
              <a:latin typeface="Cambria" pitchFamily="18" charset="0"/>
              <a:ea typeface="DejaVu Sans" charset="0"/>
              <a:cs typeface="DejaVu Sans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2" y="325041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5693053" y="1888708"/>
            <a:ext cx="4838222" cy="48526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endParaRPr lang="ru-RU" sz="1400" b="1" dirty="0" smtClean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Характеристики </a:t>
            </a: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территории участка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Характеристика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инфраструктуры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электроэнергия, водоснабжение - есть</a:t>
            </a: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Условия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приобретения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Аренда, выкуп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Здания и сооружения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/>
              <a:t>двухэтажное </a:t>
            </a:r>
            <a:r>
              <a:rPr lang="ru-RU" sz="1400" dirty="0"/>
              <a:t>кирпичное </a:t>
            </a:r>
            <a:r>
              <a:rPr lang="ru-RU" sz="1400" dirty="0" smtClean="0"/>
              <a:t>здание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180140"/>
              </p:ext>
            </p:extLst>
          </p:nvPr>
        </p:nvGraphicFramePr>
        <p:xfrm>
          <a:off x="522287" y="1117130"/>
          <a:ext cx="9838670" cy="6766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38670"/>
              </a:tblGrid>
              <a:tr h="432048">
                <a:tc>
                  <a:txBody>
                    <a:bodyPr/>
                    <a:lstStyle/>
                    <a:p>
                      <a:pPr marL="0" marR="0" indent="0" algn="ctr" defTabSz="1042963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Нежилое здание-участок</a:t>
                      </a:r>
                      <a:r>
                        <a:rPr lang="ru-RU" sz="24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21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: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Центральная 10 </a:t>
                      </a:r>
                      <a:r>
                        <a:rPr lang="ru-RU" sz="24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пос. Угловка, ул. Центральная,</a:t>
                      </a:r>
                      <a:r>
                        <a:rPr lang="ru-RU" sz="24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10)</a:t>
                      </a:r>
                      <a:endParaRPr lang="ru-RU" sz="2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012126"/>
              </p:ext>
            </p:extLst>
          </p:nvPr>
        </p:nvGraphicFramePr>
        <p:xfrm>
          <a:off x="5850756" y="2485280"/>
          <a:ext cx="4680520" cy="1619437"/>
        </p:xfrm>
        <a:graphic>
          <a:graphicData uri="http://schemas.openxmlformats.org/drawingml/2006/table">
            <a:tbl>
              <a:tblPr/>
              <a:tblGrid>
                <a:gridCol w="1613748"/>
                <a:gridCol w="3066772"/>
              </a:tblGrid>
              <a:tr h="3299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 здания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1014,9 кв.м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Описание площадки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Культурно-досуговый вид деятельности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Категория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населенных пунктов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Кадастровый номер </a:t>
                      </a: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нежилого здания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53:12:0203017:30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" y="2269257"/>
            <a:ext cx="5538741" cy="317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6960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/38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379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stomShape 2"/>
          <p:cNvSpPr/>
          <p:nvPr/>
        </p:nvSpPr>
        <p:spPr>
          <a:xfrm>
            <a:off x="522287" y="3889450"/>
            <a:ext cx="9838670" cy="14041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96836" indent="-285725" algn="just">
              <a:buFont typeface="Wingdings" pitchFamily="2" charset="2"/>
              <a:buChar char="Ø"/>
            </a:pPr>
            <a:endParaRPr lang="ru-RU" dirty="0">
              <a:solidFill>
                <a:srgbClr val="632523"/>
              </a:solidFill>
              <a:latin typeface="Cambria" pitchFamily="18" charset="0"/>
              <a:ea typeface="DejaVu Sans" charset="0"/>
              <a:cs typeface="DejaVu Sans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2" y="325041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5693053" y="1888708"/>
            <a:ext cx="4838222" cy="48526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endParaRPr lang="ru-RU" sz="1400" b="1" dirty="0" smtClean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Характеристики </a:t>
            </a: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территории участка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Характеристика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инфраструктуры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Условия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приобретения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аренда, возможен выкуп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Здания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 сооружения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отсутствуют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697850"/>
              </p:ext>
            </p:extLst>
          </p:nvPr>
        </p:nvGraphicFramePr>
        <p:xfrm>
          <a:off x="522287" y="1117130"/>
          <a:ext cx="9838670" cy="6766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38670"/>
              </a:tblGrid>
              <a:tr h="432048">
                <a:tc>
                  <a:txBody>
                    <a:bodyPr/>
                    <a:lstStyle/>
                    <a:p>
                      <a:pPr marL="0" marR="0" indent="0" algn="ctr" defTabSz="1042963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Земельный участок 22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: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Заручевье 1 </a:t>
                      </a:r>
                      <a:r>
                        <a:rPr lang="ru-RU" sz="24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Угловское городское поселение, д. Заручевье, уч. 1а)</a:t>
                      </a:r>
                      <a:endParaRPr lang="ru-RU" sz="2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762061"/>
              </p:ext>
            </p:extLst>
          </p:nvPr>
        </p:nvGraphicFramePr>
        <p:xfrm>
          <a:off x="5850756" y="2413273"/>
          <a:ext cx="4680520" cy="1910172"/>
        </p:xfrm>
        <a:graphic>
          <a:graphicData uri="http://schemas.openxmlformats.org/drawingml/2006/table">
            <a:tbl>
              <a:tblPr/>
              <a:tblGrid>
                <a:gridCol w="1584176"/>
                <a:gridCol w="3096344"/>
              </a:tblGrid>
              <a:tr h="3299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га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Описание площадки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Рельеф ровный, глубина промерзания до 1,5 м. Для строительства промышленных зданий.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Категория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населенных пунктов, зона П1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Кадастровый номер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53:12:0803001:92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4" y="2269256"/>
            <a:ext cx="5506492" cy="407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72428"/>
              </p:ext>
            </p:extLst>
          </p:nvPr>
        </p:nvGraphicFramePr>
        <p:xfrm>
          <a:off x="5850755" y="4653513"/>
          <a:ext cx="4680519" cy="1280160"/>
        </p:xfrm>
        <a:graphic>
          <a:graphicData uri="http://schemas.openxmlformats.org/drawingml/2006/table">
            <a:tbl>
              <a:tblPr/>
              <a:tblGrid>
                <a:gridCol w="3117707"/>
                <a:gridCol w="1562812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Наименование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Ближайшая сеть </a:t>
                      </a: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(м)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Газ 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</a:t>
                      </a:r>
                      <a:r>
                        <a:rPr lang="ru-RU" sz="1200" kern="1000" baseline="30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/год</a:t>
                      </a:r>
                      <a:r>
                        <a:rPr lang="ru-RU" sz="1200" kern="10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1500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Электроэнергия </a:t>
                      </a:r>
                      <a:r>
                        <a:rPr lang="ru-RU" sz="1200" kern="10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(Квт)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300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Водоснабжение 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</a:t>
                      </a:r>
                      <a:r>
                        <a:rPr lang="ru-RU" sz="1200" kern="1000" baseline="30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/год</a:t>
                      </a:r>
                      <a:r>
                        <a:rPr lang="ru-RU" sz="1200" kern="10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 1000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Удаление отходов:</a:t>
                      </a: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5461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канализация 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1200" kern="10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r>
                        <a:rPr lang="ru-RU" sz="1200" kern="1000" baseline="300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200" kern="10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/год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1000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5461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очистные сооружения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(м</a:t>
                      </a:r>
                      <a:r>
                        <a:rPr lang="ru-RU" sz="1200" kern="1000" baseline="30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/год)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322855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/39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379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stomShape 2"/>
          <p:cNvSpPr/>
          <p:nvPr/>
        </p:nvSpPr>
        <p:spPr>
          <a:xfrm>
            <a:off x="522287" y="3889450"/>
            <a:ext cx="9838670" cy="14041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96836" indent="-285725" algn="just">
              <a:buFont typeface="Wingdings" pitchFamily="2" charset="2"/>
              <a:buChar char="Ø"/>
            </a:pPr>
            <a:endParaRPr lang="ru-RU" dirty="0">
              <a:solidFill>
                <a:srgbClr val="632523"/>
              </a:solidFill>
              <a:latin typeface="Cambria" pitchFamily="18" charset="0"/>
              <a:ea typeface="DejaVu Sans" charset="0"/>
              <a:cs typeface="DejaVu Sans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2" y="325041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5693053" y="1888708"/>
            <a:ext cx="4838222" cy="48526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endParaRPr lang="ru-RU" sz="1400" b="1" dirty="0" smtClean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Характеристики </a:t>
            </a: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территории участка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Характеристика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инфраструктуры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80000"/>
              </a:lnSpc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Условия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приобретения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аренда, возможен выкуп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;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Здания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 сооружения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отсутствуют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639459"/>
              </p:ext>
            </p:extLst>
          </p:nvPr>
        </p:nvGraphicFramePr>
        <p:xfrm>
          <a:off x="522287" y="1117130"/>
          <a:ext cx="9838670" cy="6766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38670"/>
              </a:tblGrid>
              <a:tr h="432048">
                <a:tc>
                  <a:txBody>
                    <a:bodyPr/>
                    <a:lstStyle/>
                    <a:p>
                      <a:pPr marL="0" marR="0" indent="0" algn="ctr" defTabSz="1042963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Земельный участок 23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: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Заручевье 2 </a:t>
                      </a:r>
                      <a:r>
                        <a:rPr lang="ru-RU" sz="24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Угловское городское поселение, д. Заручевье, уч. 1б)</a:t>
                      </a:r>
                      <a:endParaRPr lang="ru-RU" sz="2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382829"/>
              </p:ext>
            </p:extLst>
          </p:nvPr>
        </p:nvGraphicFramePr>
        <p:xfrm>
          <a:off x="5850756" y="2485280"/>
          <a:ext cx="4680520" cy="1910172"/>
        </p:xfrm>
        <a:graphic>
          <a:graphicData uri="http://schemas.openxmlformats.org/drawingml/2006/table">
            <a:tbl>
              <a:tblPr/>
              <a:tblGrid>
                <a:gridCol w="1613748"/>
                <a:gridCol w="3066772"/>
              </a:tblGrid>
              <a:tr h="3299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0,7 га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Описание площадки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Рельеф ровный, глубина промерзания до 1,5 м. Для строительства промышленных зданий.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Категория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населенных пунктов, зона П1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Кадастровый номер земельного участка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53:12:0803001:93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6" y="2257827"/>
            <a:ext cx="5635432" cy="382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55143"/>
              </p:ext>
            </p:extLst>
          </p:nvPr>
        </p:nvGraphicFramePr>
        <p:xfrm>
          <a:off x="5850756" y="4877529"/>
          <a:ext cx="4680519" cy="1280160"/>
        </p:xfrm>
        <a:graphic>
          <a:graphicData uri="http://schemas.openxmlformats.org/drawingml/2006/table">
            <a:tbl>
              <a:tblPr/>
              <a:tblGrid>
                <a:gridCol w="3117707"/>
                <a:gridCol w="1562812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Наименование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Ближайшая сеть </a:t>
                      </a: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(м)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Газ 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</a:t>
                      </a:r>
                      <a:r>
                        <a:rPr lang="ru-RU" sz="1200" kern="1000" baseline="30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/год</a:t>
                      </a:r>
                      <a:r>
                        <a:rPr lang="ru-RU" sz="1200" kern="10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1500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Электроэнергия </a:t>
                      </a:r>
                      <a:r>
                        <a:rPr lang="ru-RU" sz="1200" kern="10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(Квт)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300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Водоснабжение 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(м</a:t>
                      </a:r>
                      <a:r>
                        <a:rPr lang="ru-RU" sz="1200" kern="1000" baseline="30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/год</a:t>
                      </a:r>
                      <a:r>
                        <a:rPr lang="ru-RU" sz="1200" kern="10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 1000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Удаление отходов:</a:t>
                      </a: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5461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канализация 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1200" kern="10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r>
                        <a:rPr lang="ru-RU" sz="1200" kern="1000" baseline="300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200" kern="10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/год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1000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5461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очистные сооружения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(м</a:t>
                      </a:r>
                      <a:r>
                        <a:rPr lang="ru-RU" sz="1200" kern="1000" baseline="30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1200" kern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/год)</a:t>
                      </a:r>
                      <a:endParaRPr lang="ru-RU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560" marR="35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1000</a:t>
                      </a:r>
                    </a:p>
                  </a:txBody>
                  <a:tcPr marL="35560" marR="35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53715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/4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124700"/>
            <a:ext cx="4094162" cy="2111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11272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6" y="2666533"/>
            <a:ext cx="5616624" cy="413922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5039290"/>
              </p:ext>
            </p:extLst>
          </p:nvPr>
        </p:nvGraphicFramePr>
        <p:xfrm>
          <a:off x="90116" y="2053233"/>
          <a:ext cx="5634732" cy="576064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5634732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3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Новгородская область</a:t>
                      </a:r>
                      <a:endParaRPr lang="ru-RU" sz="3100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06934" marR="106934" marT="50419" marB="50419"/>
                </a:tc>
              </a:tr>
            </a:tbl>
          </a:graphicData>
        </a:graphic>
      </p:graphicFrame>
      <p:graphicFrame>
        <p:nvGraphicFramePr>
          <p:cNvPr id="12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3462238"/>
              </p:ext>
            </p:extLst>
          </p:nvPr>
        </p:nvGraphicFramePr>
        <p:xfrm>
          <a:off x="7208836" y="2053233"/>
          <a:ext cx="3322440" cy="576064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322440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3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Угловка</a:t>
                      </a:r>
                      <a:endParaRPr lang="ru-RU" sz="3100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06934" marR="106934" marT="50419" marB="50419"/>
                </a:tc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908" y="185640"/>
            <a:ext cx="3456384" cy="1939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ая выноска 1"/>
          <p:cNvSpPr/>
          <p:nvPr/>
        </p:nvSpPr>
        <p:spPr>
          <a:xfrm>
            <a:off x="7393555" y="5005561"/>
            <a:ext cx="2561657" cy="1800200"/>
          </a:xfrm>
          <a:prstGeom prst="wedgeRectCallout">
            <a:avLst>
              <a:gd name="adj1" fmla="val -197145"/>
              <a:gd name="adj2" fmla="val -65514"/>
            </a:avLst>
          </a:prstGeom>
          <a:solidFill>
            <a:schemeClr val="tx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908" y="2666532"/>
            <a:ext cx="3273495" cy="4139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ustomShape 2"/>
          <p:cNvSpPr/>
          <p:nvPr/>
        </p:nvSpPr>
        <p:spPr>
          <a:xfrm>
            <a:off x="90116" y="757089"/>
            <a:ext cx="7055145" cy="1296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1" algn="ctr"/>
            <a:r>
              <a:rPr lang="ru-RU" sz="1400" dirty="0">
                <a:latin typeface="Cambria" pitchFamily="18" charset="0"/>
                <a:ea typeface="DejaVu Sans" charset="0"/>
                <a:cs typeface="DejaVu Sans" charset="0"/>
              </a:rPr>
              <a:t>В соответствии с Распоряжением Правительства Российской Федерации от 29 июля 2014 года № </a:t>
            </a:r>
            <a:r>
              <a:rPr lang="ru-RU" sz="1400" dirty="0" smtClean="0">
                <a:latin typeface="Cambria" pitchFamily="18" charset="0"/>
                <a:ea typeface="DejaVu Sans" charset="0"/>
                <a:cs typeface="DejaVu Sans" charset="0"/>
              </a:rPr>
              <a:t>1398-р</a:t>
            </a:r>
          </a:p>
          <a:p>
            <a:pPr marL="11111" algn="ctr"/>
            <a:r>
              <a:rPr lang="ru-RU" sz="1400" dirty="0" smtClean="0">
                <a:latin typeface="Cambria" pitchFamily="18" charset="0"/>
                <a:ea typeface="DejaVu Sans" charset="0"/>
                <a:cs typeface="DejaVu Sans" charset="0"/>
              </a:rPr>
              <a:t> </a:t>
            </a:r>
            <a:r>
              <a:rPr lang="ru-RU" sz="1400" dirty="0">
                <a:latin typeface="Cambria" pitchFamily="18" charset="0"/>
                <a:ea typeface="DejaVu Sans" charset="0"/>
                <a:cs typeface="DejaVu Sans" charset="0"/>
              </a:rPr>
              <a:t>Угловское городское поселение, расположенное на территории муниципального района, относится к категории 2 «Монопрофильные муниципальные образования Российской Федерации (моногорода), в которых имеются риски ухудшения социально-экономического положения</a:t>
            </a:r>
            <a:r>
              <a:rPr lang="ru-RU" sz="1400" dirty="0" smtClean="0">
                <a:latin typeface="Cambria" pitchFamily="18" charset="0"/>
                <a:ea typeface="DejaVu Sans" charset="0"/>
                <a:cs typeface="DejaVu Sans" charset="0"/>
              </a:rPr>
              <a:t>».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25749" y="109017"/>
            <a:ext cx="7377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Монопрофиль и перспективы</a:t>
            </a:r>
            <a:endParaRPr lang="ru-RU" sz="3200" b="1" u="sng" dirty="0">
              <a:solidFill>
                <a:schemeClr val="accent2">
                  <a:lumMod val="7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4603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5" b="11213"/>
          <a:stretch/>
        </p:blipFill>
        <p:spPr bwMode="auto">
          <a:xfrm>
            <a:off x="306290" y="2831604"/>
            <a:ext cx="3744266" cy="4046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4" name="Рисунок 6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/40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379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stomShape 2"/>
          <p:cNvSpPr/>
          <p:nvPr/>
        </p:nvSpPr>
        <p:spPr>
          <a:xfrm>
            <a:off x="522287" y="3889450"/>
            <a:ext cx="9838670" cy="14041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96836" indent="-285725" algn="just">
              <a:buFont typeface="Wingdings" pitchFamily="2" charset="2"/>
              <a:buChar char="Ø"/>
            </a:pPr>
            <a:endParaRPr lang="ru-RU" dirty="0">
              <a:solidFill>
                <a:srgbClr val="632523"/>
              </a:solidFill>
              <a:latin typeface="Cambria" pitchFamily="18" charset="0"/>
              <a:ea typeface="DejaVu Sans" charset="0"/>
              <a:cs typeface="DejaVu Sans" charset="0"/>
            </a:endParaRPr>
          </a:p>
        </p:txBody>
      </p:sp>
      <p:pic>
        <p:nvPicPr>
          <p:cNvPr id="3078" name="Picture 6" descr="Z:\Каб 33\Для Ершовой\Новая папка 30.07\18_DSC01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664" y="4591521"/>
            <a:ext cx="3266739" cy="2169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272" y="4591521"/>
            <a:ext cx="3261392" cy="2159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316413" y="104232"/>
            <a:ext cx="623550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Реализация инвестиционных проектов путем заключения и исполнения  договора о технологическом присоединении энергопринимающих устройств к электрическим сетям 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ПАО «МРСК Северо-Запада»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873958"/>
              </p:ext>
            </p:extLst>
          </p:nvPr>
        </p:nvGraphicFramePr>
        <p:xfrm>
          <a:off x="4194571" y="1117129"/>
          <a:ext cx="6381931" cy="317180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56185"/>
                <a:gridCol w="1534781"/>
                <a:gridCol w="1859877"/>
                <a:gridCol w="1331088"/>
              </a:tblGrid>
              <a:tr h="4629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Сторона 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 объекта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Название административного района, адрес объекта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Мощность кВт.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29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ООО «АвтоХимСтандарт»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Производство пластиковой тары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Новгородская обл., Окуловский р-н, д.Березовка 75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29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ООО «Валдайская Косметика»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Производство парфюмерии и косметики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29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ООО «УКБХ»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Производство бытовой химии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29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ООО «Новгородские лесные ягоды»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Переработка и консервирование фруктов и ягод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Новгородская область, Окуловский район,р.п.Угловка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1400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29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Итого заявленная мощность 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3400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5" t="18890" r="17715" b="27457"/>
          <a:stretch/>
        </p:blipFill>
        <p:spPr bwMode="auto">
          <a:xfrm>
            <a:off x="124481" y="37009"/>
            <a:ext cx="4070091" cy="2878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9470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/41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379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stomShape 2"/>
          <p:cNvSpPr/>
          <p:nvPr/>
        </p:nvSpPr>
        <p:spPr>
          <a:xfrm>
            <a:off x="522287" y="3889450"/>
            <a:ext cx="9838670" cy="14041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96836" indent="-285725" algn="just">
              <a:buFont typeface="Wingdings" pitchFamily="2" charset="2"/>
              <a:buChar char="Ø"/>
            </a:pPr>
            <a:endParaRPr lang="ru-RU" dirty="0">
              <a:solidFill>
                <a:srgbClr val="632523"/>
              </a:solidFill>
              <a:latin typeface="Cambria" pitchFamily="18" charset="0"/>
              <a:ea typeface="DejaVu Sans" charset="0"/>
              <a:cs typeface="DejaVu Sans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" t="16267" r="49608" b="19787"/>
          <a:stretch/>
        </p:blipFill>
        <p:spPr bwMode="auto">
          <a:xfrm>
            <a:off x="7389799" y="3235255"/>
            <a:ext cx="3186460" cy="3750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46700" y="1045121"/>
            <a:ext cx="26511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272410" y="83119"/>
            <a:ext cx="10186709" cy="639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96" tIns="52148" rIns="104296" bIns="52148" numCol="1" anchor="ctr" anchorCtr="0" compatLnSpc="1">
            <a:prstTxWarp prst="textNoShape">
              <a:avLst/>
            </a:prstTxWarp>
            <a:noAutofit/>
          </a:bodyPr>
          <a:lstStyle>
            <a:lvl1pPr algn="ctr" defTabSz="1042895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42895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Calibri" pitchFamily="34" charset="0"/>
              </a:defRPr>
            </a:lvl2pPr>
            <a:lvl3pPr algn="ctr" defTabSz="1042895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Calibri" pitchFamily="34" charset="0"/>
              </a:defRPr>
            </a:lvl3pPr>
            <a:lvl4pPr algn="ctr" defTabSz="1042895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Calibri" pitchFamily="34" charset="0"/>
              </a:defRPr>
            </a:lvl4pPr>
            <a:lvl5pPr algn="ctr" defTabSz="1042895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Calibri" pitchFamily="34" charset="0"/>
              </a:defRPr>
            </a:lvl5pPr>
            <a:lvl6pPr marL="457160" algn="ctr" defTabSz="1042895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Calibri" pitchFamily="34" charset="0"/>
              </a:defRPr>
            </a:lvl6pPr>
            <a:lvl7pPr marL="914319" algn="ctr" defTabSz="1042895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Calibri" pitchFamily="34" charset="0"/>
              </a:defRPr>
            </a:lvl7pPr>
            <a:lvl8pPr marL="1371478" algn="ctr" defTabSz="1042895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Calibri" pitchFamily="34" charset="0"/>
              </a:defRPr>
            </a:lvl8pPr>
            <a:lvl9pPr marL="1828637" algn="ctr" defTabSz="1042895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2400" b="1" u="sng" dirty="0" smtClean="0">
                <a:solidFill>
                  <a:schemeClr val="accent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Концепция реализации инвестиционных и инфраструктурных проектов</a:t>
            </a:r>
            <a:endParaRPr lang="ru-RU" sz="2400" b="1" i="1" u="sng" dirty="0">
              <a:solidFill>
                <a:schemeClr val="accent2">
                  <a:lumMod val="7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bject 54"/>
          <p:cNvSpPr txBox="1"/>
          <p:nvPr/>
        </p:nvSpPr>
        <p:spPr>
          <a:xfrm>
            <a:off x="7506940" y="775063"/>
            <a:ext cx="2952179" cy="27699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tabLst>
                <a:tab pos="302260" algn="l"/>
                <a:tab pos="302895" algn="l"/>
              </a:tabLst>
            </a:pP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  <a:cs typeface="Trebuchet MS"/>
              </a:rPr>
              <a:t>Цифрами на карте обозначены точки подключения и объекты планируемой инженерной инфраструктуры:</a:t>
            </a:r>
          </a:p>
          <a:p>
            <a:pPr>
              <a:tabLst>
                <a:tab pos="302260" algn="l"/>
                <a:tab pos="302895" algn="l"/>
              </a:tabLst>
            </a:pPr>
            <a:endParaRPr lang="ru-RU" sz="1200" dirty="0" smtClean="0">
              <a:solidFill>
                <a:schemeClr val="accent2">
                  <a:lumMod val="75000"/>
                </a:schemeClr>
              </a:solidFill>
              <a:latin typeface="Trebuchet MS" panose="020B0603020202020204" pitchFamily="34" charset="0"/>
              <a:cs typeface="Trebuchet MS"/>
            </a:endParaRPr>
          </a:p>
          <a:p>
            <a:pPr marL="342900" indent="-342900">
              <a:buAutoNum type="arabicPeriod"/>
              <a:tabLst>
                <a:tab pos="302260" algn="l"/>
                <a:tab pos="302895" algn="l"/>
              </a:tabLst>
            </a:pPr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  <a:cs typeface="Trebuchet MS"/>
              </a:rPr>
              <a:t>Скважина и водопровод к площадке в д.Березовка;</a:t>
            </a:r>
          </a:p>
          <a:p>
            <a:pPr marL="342900" indent="-342900">
              <a:buAutoNum type="arabicPeriod"/>
              <a:tabLst>
                <a:tab pos="302260" algn="l"/>
                <a:tab pos="302895" algn="l"/>
              </a:tabLst>
            </a:pPr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  <a:cs typeface="Trebuchet MS"/>
              </a:rPr>
              <a:t>Скважины и водопровод к площадке в п.Угловка;</a:t>
            </a:r>
          </a:p>
          <a:p>
            <a:pPr marL="342900" indent="-342900">
              <a:buAutoNum type="arabicPeriod"/>
              <a:tabLst>
                <a:tab pos="302260" algn="l"/>
                <a:tab pos="302895" algn="l"/>
              </a:tabLst>
            </a:pPr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  <a:cs typeface="Trebuchet MS"/>
              </a:rPr>
              <a:t>ЛОС и КНС;</a:t>
            </a:r>
          </a:p>
          <a:p>
            <a:pPr marL="342900" indent="-342900">
              <a:buAutoNum type="arabicPeriod"/>
              <a:tabLst>
                <a:tab pos="302260" algn="l"/>
                <a:tab pos="302895" algn="l"/>
              </a:tabLst>
            </a:pPr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  <a:cs typeface="Trebuchet MS"/>
              </a:rPr>
              <a:t>Трансформаторная подстанция;</a:t>
            </a:r>
          </a:p>
          <a:p>
            <a:pPr marL="342900" indent="-342900">
              <a:buAutoNum type="arabicPeriod"/>
              <a:tabLst>
                <a:tab pos="302260" algn="l"/>
                <a:tab pos="302895" algn="l"/>
              </a:tabLst>
            </a:pPr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  <a:cs typeface="Trebuchet MS"/>
              </a:rPr>
              <a:t>Понижающая газовая станция;</a:t>
            </a:r>
          </a:p>
          <a:p>
            <a:pPr marL="342900" indent="-342900">
              <a:buAutoNum type="arabicPeriod"/>
              <a:tabLst>
                <a:tab pos="302260" algn="l"/>
                <a:tab pos="302895" algn="l"/>
              </a:tabLst>
            </a:pPr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  <a:cs typeface="Trebuchet MS"/>
              </a:rPr>
              <a:t>Реконструкция автомобильной дороги (выделено красной линией);</a:t>
            </a:r>
          </a:p>
          <a:p>
            <a:pPr marL="342900" indent="-342900">
              <a:buAutoNum type="arabicPeriod"/>
              <a:tabLst>
                <a:tab pos="302260" algn="l"/>
                <a:tab pos="302895" algn="l"/>
              </a:tabLst>
            </a:pPr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  <a:cs typeface="Trebuchet MS"/>
              </a:rPr>
              <a:t>Котельная.</a:t>
            </a:r>
          </a:p>
          <a:p>
            <a:pPr marL="342900" indent="-342900">
              <a:buAutoNum type="arabicPeriod"/>
              <a:tabLst>
                <a:tab pos="302260" algn="l"/>
                <a:tab pos="302895" algn="l"/>
              </a:tabLst>
            </a:pPr>
            <a:endParaRPr lang="ru-RU" sz="1200" dirty="0">
              <a:solidFill>
                <a:schemeClr val="accent2">
                  <a:lumMod val="75000"/>
                </a:schemeClr>
              </a:solidFill>
              <a:latin typeface="Trebuchet MS" panose="020B0603020202020204" pitchFamily="34" charset="0"/>
              <a:cs typeface="Trebuchet M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10" y="1117129"/>
            <a:ext cx="6979930" cy="534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470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72" y="181025"/>
            <a:ext cx="2639933" cy="661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16678" y="901105"/>
            <a:ext cx="3805832" cy="35734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15" tIns="52157" rIns="104315" bIns="52157" rtlCol="0" anchor="ctr"/>
          <a:lstStyle/>
          <a:p>
            <a:pPr algn="ctr"/>
            <a:r>
              <a:rPr lang="ru-RU" b="1" dirty="0" smtClean="0"/>
              <a:t>Федеральный уровень</a:t>
            </a:r>
            <a:endParaRPr lang="ru-RU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8116" y="4449674"/>
            <a:ext cx="3662956" cy="26785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15" tIns="52157" rIns="104315" bIns="52157" rtlCol="0" anchor="ctr"/>
          <a:lstStyle/>
          <a:p>
            <a:pPr algn="ctr"/>
            <a:r>
              <a:rPr lang="ru-RU" b="1" dirty="0" smtClean="0"/>
              <a:t>Региональный уровень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62124" y="1258445"/>
            <a:ext cx="10153128" cy="3244654"/>
          </a:xfrm>
          <a:prstGeom prst="rect">
            <a:avLst/>
          </a:prstGeom>
          <a:noFill/>
        </p:spPr>
        <p:txBody>
          <a:bodyPr wrap="square" lIns="104315" tIns="52157" rIns="104315" bIns="52157" rtlCol="0">
            <a:spAutoFit/>
          </a:bodyPr>
          <a:lstStyle/>
          <a:p>
            <a:pPr marL="325984" indent="-325984" algn="just">
              <a:buFontTx/>
              <a:buChar char="-"/>
            </a:pPr>
            <a:r>
              <a:rPr lang="ru-RU" sz="1200" dirty="0" smtClean="0"/>
              <a:t>Федеральный </a:t>
            </a:r>
            <a:r>
              <a:rPr lang="ru-RU" sz="1200" dirty="0"/>
              <a:t>закон от 29.12.2014 N 473-ФЗ «О территориях опережающего социально-экономического развития в Российской Федерации</a:t>
            </a:r>
            <a:r>
              <a:rPr lang="ru-RU" sz="1200" dirty="0" smtClean="0"/>
              <a:t>»</a:t>
            </a:r>
          </a:p>
          <a:p>
            <a:pPr marL="325984" indent="-325984" algn="just">
              <a:buFontTx/>
              <a:buChar char="-"/>
            </a:pPr>
            <a:r>
              <a:rPr lang="ru-RU" sz="1200" dirty="0" smtClean="0"/>
              <a:t>Федеральный </a:t>
            </a:r>
            <a:r>
              <a:rPr lang="ru-RU" sz="1200" dirty="0"/>
              <a:t>закон от 31.12.2014 N </a:t>
            </a:r>
            <a:r>
              <a:rPr lang="ru-RU" sz="1200" dirty="0" smtClean="0"/>
              <a:t>519-ФЗ «О </a:t>
            </a:r>
            <a:r>
              <a:rPr lang="ru-RU" sz="1200" dirty="0"/>
              <a:t>внесении изменений в отдельные законодательные акты Российской Федерации в связи с принятием Федерального закона </a:t>
            </a:r>
            <a:r>
              <a:rPr lang="ru-RU" sz="1200" dirty="0" smtClean="0"/>
              <a:t>«О </a:t>
            </a:r>
            <a:r>
              <a:rPr lang="ru-RU" sz="1200" dirty="0"/>
              <a:t>территориях опережающего социально-экономического развития в Российской </a:t>
            </a:r>
            <a:r>
              <a:rPr lang="ru-RU" sz="1200" dirty="0" smtClean="0"/>
              <a:t>Федерации»</a:t>
            </a:r>
          </a:p>
          <a:p>
            <a:pPr marL="325984" indent="-325984" algn="just">
              <a:buFontTx/>
              <a:buChar char="-"/>
            </a:pPr>
            <a:r>
              <a:rPr lang="ru-RU" sz="1200" dirty="0" smtClean="0"/>
              <a:t>Федеральный </a:t>
            </a:r>
            <a:r>
              <a:rPr lang="ru-RU" sz="1200" dirty="0"/>
              <a:t>закон от 29.11.2014 N </a:t>
            </a:r>
            <a:r>
              <a:rPr lang="ru-RU" sz="1200" dirty="0" smtClean="0"/>
              <a:t>380-ФЗ «О </a:t>
            </a:r>
            <a:r>
              <a:rPr lang="ru-RU" sz="1200" dirty="0"/>
              <a:t>внесении изменений в часть вторую Налогового кодекса Российской Федерации в связи с принятием Федерального закона </a:t>
            </a:r>
            <a:r>
              <a:rPr lang="ru-RU" sz="1200" dirty="0" smtClean="0"/>
              <a:t>«О </a:t>
            </a:r>
            <a:r>
              <a:rPr lang="ru-RU" sz="1200" dirty="0"/>
              <a:t>территориях опережающего социально-экономического развития в Российской </a:t>
            </a:r>
            <a:r>
              <a:rPr lang="ru-RU" sz="1200" dirty="0" smtClean="0"/>
              <a:t>Федерации»</a:t>
            </a:r>
            <a:endParaRPr lang="ru-RU" sz="1200" dirty="0"/>
          </a:p>
          <a:p>
            <a:pPr marL="325984" indent="-325984" algn="just">
              <a:buFontTx/>
              <a:buChar char="-"/>
            </a:pPr>
            <a:r>
              <a:rPr lang="ru-RU" sz="1200" dirty="0" smtClean="0"/>
              <a:t>Постановление </a:t>
            </a:r>
            <a:r>
              <a:rPr lang="ru-RU" sz="1200" dirty="0"/>
              <a:t>Правительства РФ от 22.06.2015 N 614 «Об особенностях создания территорий опережающего социально-экономического развития на территориях монопрофильных муниципальных образований Российской Федерации (моногородов)» </a:t>
            </a:r>
            <a:endParaRPr lang="ru-RU" sz="1200" dirty="0" smtClean="0"/>
          </a:p>
          <a:p>
            <a:pPr marL="325984" indent="-325984" algn="just">
              <a:buFontTx/>
              <a:buChar char="-"/>
            </a:pPr>
            <a:r>
              <a:rPr lang="ru-RU" sz="1200" dirty="0" smtClean="0"/>
              <a:t>Постановление </a:t>
            </a:r>
            <a:r>
              <a:rPr lang="ru-RU" sz="1200" dirty="0"/>
              <a:t>Правительства РФ от </a:t>
            </a:r>
            <a:r>
              <a:rPr lang="ru-RU" sz="1200" dirty="0" smtClean="0"/>
              <a:t>16.03.2018 N 275 </a:t>
            </a:r>
            <a:r>
              <a:rPr lang="ru-RU" sz="1200" dirty="0"/>
              <a:t>«О создании территории опережающего социально-экономического развития </a:t>
            </a:r>
            <a:r>
              <a:rPr lang="ru-RU" sz="1200" dirty="0" smtClean="0"/>
              <a:t>«Угловка» </a:t>
            </a:r>
          </a:p>
          <a:p>
            <a:pPr marL="325984" indent="-325984" algn="just">
              <a:buFontTx/>
              <a:buChar char="-"/>
            </a:pPr>
            <a:r>
              <a:rPr lang="ru-RU" sz="1200" dirty="0" smtClean="0"/>
              <a:t>Письмо Министерства труда и социальной защиты РФ от 10.06.2016 </a:t>
            </a:r>
            <a:r>
              <a:rPr lang="ru-RU" sz="1200" dirty="0"/>
              <a:t>N 17-3/В-244 «О применении пониженных тарифов страховых взносов резидентами территории опережающего социально-экономического развития»</a:t>
            </a:r>
            <a:endParaRPr lang="ru-RU" sz="1200" dirty="0" smtClean="0"/>
          </a:p>
          <a:p>
            <a:pPr marL="325984" indent="-325984" algn="just">
              <a:buFontTx/>
              <a:buChar char="-"/>
            </a:pPr>
            <a:r>
              <a:rPr lang="ru-RU" sz="1200" dirty="0" smtClean="0"/>
              <a:t>Письмо Министерства финансов РФ  от 23.04.2015 N ГД-4-3/6993 «О применении пониженных налоговых ставок по налогу на прибыль организаций»</a:t>
            </a:r>
          </a:p>
          <a:p>
            <a:pPr marL="325984" indent="-325984" algn="just">
              <a:buFontTx/>
              <a:buChar char="-"/>
            </a:pPr>
            <a:r>
              <a:rPr lang="ru-RU" sz="1200" dirty="0" smtClean="0"/>
              <a:t>Статья </a:t>
            </a:r>
            <a:r>
              <a:rPr lang="ru-RU" sz="1200" dirty="0"/>
              <a:t>427 НК РФ от 03.07.2016 </a:t>
            </a:r>
            <a:r>
              <a:rPr lang="en-US" sz="1200" dirty="0"/>
              <a:t>N 243-</a:t>
            </a:r>
            <a:r>
              <a:rPr lang="ru-RU" sz="1200" dirty="0"/>
              <a:t>ФЗ «Пониженные тарифы страховых </a:t>
            </a:r>
            <a:r>
              <a:rPr lang="ru-RU" sz="1200" dirty="0" smtClean="0"/>
              <a:t>взносов»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62124" y="4717529"/>
            <a:ext cx="10153128" cy="2136658"/>
          </a:xfrm>
          <a:prstGeom prst="rect">
            <a:avLst/>
          </a:prstGeom>
          <a:noFill/>
        </p:spPr>
        <p:txBody>
          <a:bodyPr wrap="square" lIns="104315" tIns="52157" rIns="104315" bIns="52157" rtlCol="0">
            <a:spAutoFit/>
          </a:bodyPr>
          <a:lstStyle/>
          <a:p>
            <a:pPr marL="325984" indent="-325984" algn="just">
              <a:buFontTx/>
              <a:buChar char="-"/>
            </a:pPr>
            <a:r>
              <a:rPr lang="ru-RU" sz="1200" dirty="0"/>
              <a:t>Постановление Правительства Новгородской области от 19.07.2018 № 371 «О мерах по реализации отдельных положений Федерального закона «О территориях опережающего социально-экономического развития в Российской Федерации»</a:t>
            </a:r>
          </a:p>
          <a:p>
            <a:pPr marL="325984" indent="-325984" algn="just">
              <a:buFontTx/>
              <a:buChar char="-"/>
            </a:pPr>
            <a:r>
              <a:rPr lang="ru-RU" sz="1200" dirty="0"/>
              <a:t>Постановление Правительства Новгородской области от 25.12.2017 № 472 «О внесении изменений в постановление Правительства Новгородской области от 26.08.2014 № 448»</a:t>
            </a:r>
          </a:p>
          <a:p>
            <a:pPr marL="325984" indent="-325984" algn="just">
              <a:buFontTx/>
              <a:buChar char="-"/>
            </a:pPr>
            <a:r>
              <a:rPr lang="ru-RU" sz="1200" dirty="0" smtClean="0"/>
              <a:t>Областной </a:t>
            </a:r>
            <a:r>
              <a:rPr lang="ru-RU" sz="1200" dirty="0"/>
              <a:t>закон Новгородской области от 27.10.2017 N 173-ОЗ </a:t>
            </a:r>
            <a:r>
              <a:rPr lang="ru-RU" sz="1200" dirty="0" smtClean="0"/>
              <a:t>«О </a:t>
            </a:r>
            <a:r>
              <a:rPr lang="ru-RU" sz="1200" dirty="0"/>
              <a:t>внесении изменений в областной закон </a:t>
            </a:r>
            <a:r>
              <a:rPr lang="ru-RU" sz="1200" dirty="0" smtClean="0"/>
              <a:t>«О </a:t>
            </a:r>
            <a:r>
              <a:rPr lang="ru-RU" sz="1200" dirty="0"/>
              <a:t>налоговых ставках на территории Новгородской </a:t>
            </a:r>
            <a:r>
              <a:rPr lang="ru-RU" sz="1200" dirty="0" smtClean="0"/>
              <a:t>области»</a:t>
            </a:r>
          </a:p>
          <a:p>
            <a:pPr marL="325984" indent="-325984" algn="just">
              <a:buFontTx/>
              <a:buChar char="-"/>
            </a:pPr>
            <a:r>
              <a:rPr lang="ru-RU" sz="1200" dirty="0" smtClean="0"/>
              <a:t>Областной </a:t>
            </a:r>
            <a:r>
              <a:rPr lang="ru-RU" sz="1200" dirty="0"/>
              <a:t>закон Новгородской области от 27.10.2017 N </a:t>
            </a:r>
            <a:r>
              <a:rPr lang="ru-RU" sz="1200" dirty="0" smtClean="0"/>
              <a:t>155-ОЗ «О </a:t>
            </a:r>
            <a:r>
              <a:rPr lang="ru-RU" sz="1200" dirty="0"/>
              <a:t>внесении изменений </a:t>
            </a:r>
            <a:r>
              <a:rPr lang="ru-RU" sz="1200" dirty="0" smtClean="0"/>
              <a:t>в областной </a:t>
            </a:r>
            <a:r>
              <a:rPr lang="ru-RU" sz="1200" dirty="0"/>
              <a:t>закон </a:t>
            </a:r>
            <a:r>
              <a:rPr lang="ru-RU" sz="1200" dirty="0" smtClean="0"/>
              <a:t>«О </a:t>
            </a:r>
            <a:r>
              <a:rPr lang="ru-RU" sz="1200" dirty="0"/>
              <a:t>налоге на имущество </a:t>
            </a:r>
            <a:r>
              <a:rPr lang="ru-RU" sz="1200" dirty="0" smtClean="0"/>
              <a:t>организаций»</a:t>
            </a:r>
          </a:p>
          <a:p>
            <a:pPr marL="325984" indent="-325984" algn="just">
              <a:buFontTx/>
              <a:buChar char="-"/>
            </a:pPr>
            <a:r>
              <a:rPr lang="ru-RU" sz="1200" dirty="0" smtClean="0"/>
              <a:t>Областной </a:t>
            </a:r>
            <a:r>
              <a:rPr lang="ru-RU" sz="1200" dirty="0"/>
              <a:t>закон Новгородской области от 27.10.2017 N </a:t>
            </a:r>
            <a:r>
              <a:rPr lang="ru-RU" sz="1200" dirty="0" smtClean="0"/>
              <a:t>159-ОЗ «О полномочии Правительства </a:t>
            </a:r>
            <a:r>
              <a:rPr lang="ru-RU" sz="1200" dirty="0"/>
              <a:t>Новгородской области по заключению соглашений об </a:t>
            </a:r>
            <a:r>
              <a:rPr lang="ru-RU" sz="1200" dirty="0" smtClean="0"/>
              <a:t>осуществлении деятельности </a:t>
            </a:r>
            <a:r>
              <a:rPr lang="ru-RU" sz="1200" dirty="0"/>
              <a:t>на территориях опережающего социально-экономического </a:t>
            </a:r>
            <a:r>
              <a:rPr lang="ru-RU" sz="1200" dirty="0" smtClean="0"/>
              <a:t>развития, создаваемых </a:t>
            </a:r>
            <a:r>
              <a:rPr lang="ru-RU" sz="1200" dirty="0"/>
              <a:t>на территориях монопрофильных муниципальных образований (</a:t>
            </a:r>
            <a:r>
              <a:rPr lang="ru-RU" sz="1200" dirty="0" smtClean="0"/>
              <a:t>моногородов) Новгородской области»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663604" y="7009642"/>
            <a:ext cx="2790390" cy="402652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42</a:t>
            </a:fld>
            <a:endParaRPr lang="ru-RU" dirty="0"/>
          </a:p>
        </p:txBody>
      </p:sp>
      <p:pic>
        <p:nvPicPr>
          <p:cNvPr id="13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/42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5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16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618508" y="374554"/>
            <a:ext cx="7377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Нормативная база ТОСЭР Угловка</a:t>
            </a:r>
            <a:endParaRPr lang="ru-RU" sz="2800" b="1" u="sng" dirty="0">
              <a:solidFill>
                <a:schemeClr val="accent2">
                  <a:lumMod val="7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93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39" y="181025"/>
            <a:ext cx="2639933" cy="661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34604" y="1160063"/>
            <a:ext cx="3044569" cy="35734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15" tIns="52157" rIns="104315" bIns="52157" rtlCol="0" anchor="ctr"/>
          <a:lstStyle/>
          <a:p>
            <a:pPr algn="ctr"/>
            <a:r>
              <a:rPr lang="ru-RU" b="1" dirty="0" smtClean="0"/>
              <a:t>Форма участия</a:t>
            </a:r>
            <a:endParaRPr lang="ru-RU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2290" y="3462045"/>
            <a:ext cx="3069201" cy="148955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15" tIns="52157" rIns="104315" bIns="52157" rtlCol="0" anchor="ctr"/>
          <a:lstStyle/>
          <a:p>
            <a:pPr algn="ctr"/>
            <a:r>
              <a:rPr lang="ru-RU" b="1" dirty="0" smtClean="0"/>
              <a:t>Требования к проекту и инициатору (заемщику)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22715" y="1045121"/>
            <a:ext cx="6602087" cy="597775"/>
          </a:xfrm>
          <a:prstGeom prst="rect">
            <a:avLst/>
          </a:prstGeom>
          <a:noFill/>
        </p:spPr>
        <p:txBody>
          <a:bodyPr wrap="square" lIns="104315" tIns="52157" rIns="104315" bIns="52157" rtlCol="0">
            <a:spAutoFit/>
          </a:bodyPr>
          <a:lstStyle/>
          <a:p>
            <a:pPr marL="325984" indent="-325984" algn="just">
              <a:buFont typeface="Wingdings" pitchFamily="2" charset="2"/>
              <a:buChar char="ü"/>
            </a:pPr>
            <a:r>
              <a:rPr lang="ru-RU" sz="1600" dirty="0" smtClean="0"/>
              <a:t>Предоставление процентного займа</a:t>
            </a:r>
          </a:p>
          <a:p>
            <a:pPr marL="325984" indent="-325984" algn="just">
              <a:buFont typeface="Wingdings" pitchFamily="2" charset="2"/>
              <a:buChar char="ü"/>
            </a:pPr>
            <a:r>
              <a:rPr lang="ru-RU" sz="1600" dirty="0" smtClean="0"/>
              <a:t>Участие в капитале компании инициатора (не более 49%)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2290" y="1738998"/>
            <a:ext cx="3044568" cy="139033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15" tIns="52157" rIns="104315" bIns="52157" rtlCol="0" anchor="ctr"/>
          <a:lstStyle/>
          <a:p>
            <a:pPr algn="ctr"/>
            <a:r>
              <a:rPr lang="ru-RU" b="1" dirty="0" smtClean="0"/>
              <a:t>Условия предоставления поддержки Фондом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6922" y="5189826"/>
            <a:ext cx="3044569" cy="142935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15" tIns="52157" rIns="104315" bIns="52157"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Ограничения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01739" y="1717986"/>
            <a:ext cx="6623063" cy="1631391"/>
          </a:xfrm>
          <a:prstGeom prst="rect">
            <a:avLst/>
          </a:prstGeom>
          <a:noFill/>
        </p:spPr>
        <p:txBody>
          <a:bodyPr wrap="square" lIns="104315" tIns="52157" rIns="104315" bIns="52157" rtlCol="0">
            <a:spAutoFit/>
          </a:bodyPr>
          <a:lstStyle/>
          <a:p>
            <a:pPr marL="325984" indent="-325984" algn="just">
              <a:lnSpc>
                <a:spcPts val="1711"/>
              </a:lnSpc>
              <a:buFont typeface="Wingdings" pitchFamily="2" charset="2"/>
              <a:buChar char="ü"/>
            </a:pPr>
            <a:r>
              <a:rPr lang="ru-RU" sz="1600" dirty="0" smtClean="0"/>
              <a:t>Сумма – от 100 до 1000 млн. руб.</a:t>
            </a:r>
          </a:p>
          <a:p>
            <a:pPr marL="325984" indent="-325984" algn="just">
              <a:lnSpc>
                <a:spcPts val="1711"/>
              </a:lnSpc>
              <a:buFont typeface="Wingdings" pitchFamily="2" charset="2"/>
              <a:buChar char="ü"/>
            </a:pPr>
            <a:r>
              <a:rPr lang="ru-RU" sz="1600" dirty="0" smtClean="0"/>
              <a:t>Ставка – 5% годовых</a:t>
            </a:r>
          </a:p>
          <a:p>
            <a:pPr marL="325984" indent="-325984" algn="just">
              <a:lnSpc>
                <a:spcPts val="1711"/>
              </a:lnSpc>
              <a:buFont typeface="Wingdings" pitchFamily="2" charset="2"/>
              <a:buChar char="ü"/>
            </a:pPr>
            <a:r>
              <a:rPr lang="ru-RU" sz="1600" dirty="0" smtClean="0"/>
              <a:t>Срок – до 8 лет</a:t>
            </a:r>
          </a:p>
          <a:p>
            <a:pPr marL="325984" indent="-325984" algn="just">
              <a:lnSpc>
                <a:spcPts val="1711"/>
              </a:lnSpc>
              <a:buFont typeface="Wingdings" pitchFamily="2" charset="2"/>
              <a:buChar char="ü"/>
            </a:pPr>
            <a:r>
              <a:rPr lang="ru-RU" sz="1600" dirty="0" smtClean="0"/>
              <a:t>Участие собственными средствами инициатора в проекте – не менее  15 %</a:t>
            </a:r>
          </a:p>
          <a:p>
            <a:pPr marL="325984" indent="-325984" algn="just">
              <a:lnSpc>
                <a:spcPts val="1711"/>
              </a:lnSpc>
              <a:buFont typeface="Wingdings" pitchFamily="2" charset="2"/>
              <a:buChar char="ü"/>
            </a:pPr>
            <a:r>
              <a:rPr lang="ru-RU" sz="1600" dirty="0" smtClean="0"/>
              <a:t>Отсрочка по выплате займа – не более  3 лет</a:t>
            </a:r>
          </a:p>
          <a:p>
            <a:pPr marL="325984" indent="-325984" algn="just">
              <a:lnSpc>
                <a:spcPts val="1711"/>
              </a:lnSpc>
              <a:buFont typeface="Wingdings" pitchFamily="2" charset="2"/>
              <a:buChar char="ü"/>
            </a:pPr>
            <a:r>
              <a:rPr lang="ru-RU" sz="1600" dirty="0" smtClean="0"/>
              <a:t>Наличие обеспечения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91496" y="3421385"/>
            <a:ext cx="6623063" cy="1413383"/>
          </a:xfrm>
          <a:prstGeom prst="rect">
            <a:avLst/>
          </a:prstGeom>
          <a:noFill/>
        </p:spPr>
        <p:txBody>
          <a:bodyPr wrap="square" lIns="104315" tIns="52157" rIns="104315" bIns="52157" rtlCol="0">
            <a:spAutoFit/>
          </a:bodyPr>
          <a:lstStyle/>
          <a:p>
            <a:pPr marL="325984" indent="-325984" algn="just">
              <a:lnSpc>
                <a:spcPts val="1711"/>
              </a:lnSpc>
              <a:buFont typeface="Wingdings" pitchFamily="2" charset="2"/>
              <a:buChar char="ü"/>
            </a:pPr>
            <a:r>
              <a:rPr lang="ru-RU" sz="1600" dirty="0" smtClean="0"/>
              <a:t>Отсутствие зависимости от деятельности градообразующего предприятия</a:t>
            </a:r>
          </a:p>
          <a:p>
            <a:pPr marL="325984" indent="-325984" algn="just">
              <a:lnSpc>
                <a:spcPts val="1711"/>
              </a:lnSpc>
              <a:buFont typeface="Wingdings" pitchFamily="2" charset="2"/>
              <a:buChar char="ü"/>
            </a:pPr>
            <a:r>
              <a:rPr lang="ru-RU" sz="1600" dirty="0" smtClean="0"/>
              <a:t>Инициатор (заемщик) – юридическое лицо, резидент РФ</a:t>
            </a:r>
          </a:p>
          <a:p>
            <a:pPr marL="325984" indent="-325984" algn="just">
              <a:lnSpc>
                <a:spcPts val="1711"/>
              </a:lnSpc>
              <a:buFont typeface="Wingdings" pitchFamily="2" charset="2"/>
              <a:buChar char="ü"/>
            </a:pPr>
            <a:r>
              <a:rPr lang="ru-RU" sz="1600" dirty="0" smtClean="0"/>
              <a:t>Отсутствие у заемщика просроченной задолженности перед бюджетом и фондами</a:t>
            </a:r>
          </a:p>
          <a:p>
            <a:pPr marL="325984" indent="-325984" algn="just">
              <a:lnSpc>
                <a:spcPts val="1711"/>
              </a:lnSpc>
              <a:buFont typeface="Wingdings" pitchFamily="2" charset="2"/>
              <a:buChar char="ü"/>
            </a:pPr>
            <a:r>
              <a:rPr lang="ru-RU" sz="1600" dirty="0" smtClean="0"/>
              <a:t>Проект должен реализоваться в границах моногорода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22716" y="4956361"/>
            <a:ext cx="6623063" cy="1849400"/>
          </a:xfrm>
          <a:prstGeom prst="rect">
            <a:avLst/>
          </a:prstGeom>
          <a:noFill/>
        </p:spPr>
        <p:txBody>
          <a:bodyPr wrap="square" lIns="104315" tIns="52157" rIns="104315" bIns="52157" rtlCol="0">
            <a:spAutoFit/>
          </a:bodyPr>
          <a:lstStyle/>
          <a:p>
            <a:pPr marL="325984" indent="-325984" algn="just">
              <a:lnSpc>
                <a:spcPts val="1711"/>
              </a:lnSpc>
              <a:buFont typeface="Wingdings" pitchFamily="2" charset="2"/>
              <a:buChar char="ü"/>
            </a:pPr>
            <a:r>
              <a:rPr lang="ru-RU" sz="1600" dirty="0" smtClean="0"/>
              <a:t>Участие Фонда в проекте не более 40%</a:t>
            </a:r>
          </a:p>
          <a:p>
            <a:pPr marL="325984" indent="-325984" algn="just">
              <a:lnSpc>
                <a:spcPts val="1711"/>
              </a:lnSpc>
              <a:buFont typeface="Wingdings" pitchFamily="2" charset="2"/>
              <a:buChar char="ü"/>
            </a:pPr>
            <a:r>
              <a:rPr lang="ru-RU" sz="1600" dirty="0" smtClean="0"/>
              <a:t>Средства Фонда могут быть направлены только на капитальные вложения</a:t>
            </a:r>
          </a:p>
          <a:p>
            <a:pPr marL="325984" indent="-325984" algn="just">
              <a:lnSpc>
                <a:spcPts val="1711"/>
              </a:lnSpc>
              <a:buFont typeface="Wingdings" pitchFamily="2" charset="2"/>
              <a:buChar char="ü"/>
            </a:pPr>
            <a:r>
              <a:rPr lang="ru-RU" sz="1600" dirty="0" smtClean="0"/>
              <a:t>Наличие заключенного с Субъектом РФ Генерального соглашения</a:t>
            </a:r>
          </a:p>
          <a:p>
            <a:pPr marL="325984" indent="-325984" algn="just">
              <a:lnSpc>
                <a:spcPts val="1711"/>
              </a:lnSpc>
              <a:buFont typeface="Wingdings" pitchFamily="2" charset="2"/>
              <a:buChar char="ü"/>
            </a:pPr>
            <a:r>
              <a:rPr lang="ru-RU" sz="1600" dirty="0" smtClean="0"/>
              <a:t>Наличие </a:t>
            </a:r>
            <a:r>
              <a:rPr lang="ru-RU" sz="1600" dirty="0"/>
              <a:t>заключенного с Субъектом </a:t>
            </a:r>
            <a:r>
              <a:rPr lang="ru-RU" sz="1600" dirty="0" smtClean="0"/>
              <a:t>РФ соглашения о софинансировании расходов на создание инфраструктуры в конкретном моногороде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663603" y="7009642"/>
            <a:ext cx="2782174" cy="402652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43</a:t>
            </a:fld>
            <a:endParaRPr lang="ru-RU" dirty="0"/>
          </a:p>
        </p:txBody>
      </p:sp>
      <p:pic>
        <p:nvPicPr>
          <p:cNvPr id="19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/43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22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3353364" y="196443"/>
            <a:ext cx="7377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Фонд развития моногородов</a:t>
            </a:r>
            <a:endParaRPr lang="ru-RU" sz="2800" b="1" u="sng" dirty="0">
              <a:solidFill>
                <a:schemeClr val="accent2">
                  <a:lumMod val="7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69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/44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124700"/>
            <a:ext cx="4094162" cy="2111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11272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00611" y="5565752"/>
            <a:ext cx="10045251" cy="131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26" tIns="40064" rIns="80126" bIns="40064">
            <a:spAutoFit/>
          </a:bodyPr>
          <a:lstStyle/>
          <a:p>
            <a:pPr marL="285725" indent="-285725" defTabSz="800029">
              <a:buFont typeface="Wingdings" pitchFamily="2" charset="2"/>
              <a:buChar char="Ø"/>
            </a:pPr>
            <a:r>
              <a:rPr lang="ru-RU" sz="1600" dirty="0">
                <a:solidFill>
                  <a:srgbClr val="632523"/>
                </a:solidFill>
                <a:latin typeface="Cambria" pitchFamily="18" charset="0"/>
              </a:rPr>
              <a:t>Одной из точек роста станет введенный в эксплуатацию в 2018 году участок федеральной скоростной платной автомобильной дороги Москва - Санкт-Петербург (М-11). </a:t>
            </a:r>
          </a:p>
          <a:p>
            <a:pPr defTabSz="800029"/>
            <a:r>
              <a:rPr lang="ru-RU" sz="1600" dirty="0">
                <a:solidFill>
                  <a:srgbClr val="632523"/>
                </a:solidFill>
                <a:latin typeface="Cambria" pitchFamily="18" charset="0"/>
              </a:rPr>
              <a:t>      Ситуация с безработицей в поселении к 2020 году останется стабильной. Этому будет способствовать    </a:t>
            </a:r>
          </a:p>
          <a:p>
            <a:pPr defTabSz="800029"/>
            <a:r>
              <a:rPr lang="ru-RU" sz="1600" dirty="0">
                <a:solidFill>
                  <a:srgbClr val="632523"/>
                </a:solidFill>
                <a:latin typeface="Cambria" pitchFamily="18" charset="0"/>
              </a:rPr>
              <a:t>      создание рабочих мест в рамках строительства инфраструктуры автомагистрали М-11.</a:t>
            </a:r>
          </a:p>
          <a:p>
            <a:pPr defTabSz="800029"/>
            <a:r>
              <a:rPr lang="ru-RU" sz="1600" dirty="0">
                <a:solidFill>
                  <a:srgbClr val="632523"/>
                </a:solidFill>
                <a:latin typeface="Cambria" pitchFamily="18" charset="0"/>
              </a:rPr>
              <a:t>      Будет создано 434 новых рабочих места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73" y="541065"/>
            <a:ext cx="4664519" cy="2623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724" y="541065"/>
            <a:ext cx="4739122" cy="2665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63" y="3061345"/>
            <a:ext cx="4666929" cy="2625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724" y="3061345"/>
            <a:ext cx="4760465" cy="2677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86024" y="37009"/>
            <a:ext cx="7377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Точка роста</a:t>
            </a:r>
            <a:endParaRPr lang="ru-RU" sz="3200" b="1" u="sng" dirty="0">
              <a:solidFill>
                <a:schemeClr val="accent2">
                  <a:lumMod val="7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9094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/45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124700"/>
            <a:ext cx="4094162" cy="2111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4823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TextBox 9"/>
          <p:cNvSpPr txBox="1">
            <a:spLocks noChangeArrowheads="1"/>
          </p:cNvSpPr>
          <p:nvPr/>
        </p:nvSpPr>
        <p:spPr bwMode="auto">
          <a:xfrm>
            <a:off x="1602284" y="87281"/>
            <a:ext cx="7733381" cy="64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26" tIns="40064" rIns="80126" bIns="40064">
            <a:spAutoFit/>
          </a:bodyPr>
          <a:lstStyle/>
          <a:p>
            <a:pPr algn="ctr" defTabSz="800029">
              <a:lnSpc>
                <a:spcPct val="150000"/>
              </a:lnSpc>
            </a:pPr>
            <a:r>
              <a:rPr lang="ru-RU" sz="2800" b="1" u="sng" dirty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Региональная промышленная площадка</a:t>
            </a:r>
          </a:p>
        </p:txBody>
      </p:sp>
      <p:pic>
        <p:nvPicPr>
          <p:cNvPr id="34826" name="Рисунок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18308" y="2326950"/>
            <a:ext cx="8638562" cy="4421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7" name="Объект 2"/>
          <p:cNvSpPr txBox="1">
            <a:spLocks/>
          </p:cNvSpPr>
          <p:nvPr/>
        </p:nvSpPr>
        <p:spPr bwMode="auto">
          <a:xfrm>
            <a:off x="234132" y="1788532"/>
            <a:ext cx="285908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/>
          <a:lstStyle/>
          <a:p>
            <a:pPr marL="390490" indent="-390490" defTabSz="1042895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ru-RU" sz="1600" dirty="0">
                <a:solidFill>
                  <a:srgbClr val="632523"/>
                </a:solidFill>
                <a:latin typeface="Calibri" pitchFamily="34" charset="0"/>
              </a:rPr>
              <a:t>Электроснабжение</a:t>
            </a:r>
          </a:p>
          <a:p>
            <a:pPr marL="390490" indent="-390490" defTabSz="1042895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ru-RU" sz="1600" dirty="0">
                <a:solidFill>
                  <a:srgbClr val="632523"/>
                </a:solidFill>
                <a:latin typeface="Calibri" pitchFamily="34" charset="0"/>
              </a:rPr>
              <a:t>Водоснабжение (скважина)</a:t>
            </a:r>
          </a:p>
          <a:p>
            <a:pPr marL="390490" indent="-390490" defTabSz="1042895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ru-RU" sz="1600" dirty="0">
                <a:solidFill>
                  <a:srgbClr val="632523"/>
                </a:solidFill>
                <a:latin typeface="Calibri" pitchFamily="34" charset="0"/>
              </a:rPr>
              <a:t>Канализация</a:t>
            </a:r>
          </a:p>
          <a:p>
            <a:pPr marL="390490" indent="-390490" defTabSz="1042895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ru-RU" sz="1600" dirty="0">
                <a:solidFill>
                  <a:srgbClr val="632523"/>
                </a:solidFill>
                <a:latin typeface="Calibri" pitchFamily="34" charset="0"/>
              </a:rPr>
              <a:t>Газ</a:t>
            </a:r>
          </a:p>
          <a:p>
            <a:pPr marL="390490" indent="-390490" defTabSz="1042895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ru-RU" sz="1600" dirty="0">
                <a:solidFill>
                  <a:srgbClr val="632523"/>
                </a:solidFill>
                <a:latin typeface="Calibri" pitchFamily="34" charset="0"/>
              </a:rPr>
              <a:t>Ливневая канализация</a:t>
            </a:r>
          </a:p>
          <a:p>
            <a:pPr marL="390490" indent="-390490" defTabSz="1042895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ru-RU" sz="1600" dirty="0">
                <a:solidFill>
                  <a:srgbClr val="632523"/>
                </a:solidFill>
                <a:latin typeface="Calibri" pitchFamily="34" charset="0"/>
              </a:rPr>
              <a:t>Сети связи</a:t>
            </a:r>
          </a:p>
        </p:txBody>
      </p:sp>
      <p:sp>
        <p:nvSpPr>
          <p:cNvPr id="34828" name="Заголовок 1"/>
          <p:cNvSpPr txBox="1">
            <a:spLocks/>
          </p:cNvSpPr>
          <p:nvPr/>
        </p:nvSpPr>
        <p:spPr bwMode="auto">
          <a:xfrm>
            <a:off x="432767" y="1045121"/>
            <a:ext cx="9409733" cy="68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/>
          <a:lstStyle/>
          <a:p>
            <a:pPr algn="ctr" defTabSz="1042895" eaLnBrk="0" hangingPunct="0">
              <a:lnSpc>
                <a:spcPct val="80000"/>
              </a:lnSpc>
            </a:pPr>
            <a:r>
              <a:rPr lang="ru-RU" sz="2400" b="1" dirty="0">
                <a:solidFill>
                  <a:srgbClr val="632523"/>
                </a:solidFill>
                <a:latin typeface="Calibri" pitchFamily="34" charset="0"/>
              </a:rPr>
              <a:t>Обеспеченность региональной площадки</a:t>
            </a:r>
          </a:p>
          <a:p>
            <a:pPr algn="ctr" defTabSz="1042895" eaLnBrk="0" hangingPunct="0">
              <a:lnSpc>
                <a:spcPct val="80000"/>
              </a:lnSpc>
            </a:pPr>
            <a:r>
              <a:rPr lang="ru-RU" sz="2400" b="1" dirty="0">
                <a:solidFill>
                  <a:srgbClr val="632523"/>
                </a:solidFill>
                <a:latin typeface="Calibri" pitchFamily="34" charset="0"/>
              </a:rPr>
              <a:t>ресурсами и коммуникациями</a:t>
            </a:r>
          </a:p>
        </p:txBody>
      </p:sp>
    </p:spTree>
    <p:extLst>
      <p:ext uri="{BB962C8B-B14F-4D97-AF65-F5344CB8AC3E}">
        <p14:creationId xmlns:p14="http://schemas.microsoft.com/office/powerpoint/2010/main" val="13597486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/46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124700"/>
            <a:ext cx="4094162" cy="2111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4823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42" y="901105"/>
            <a:ext cx="458152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229" y="1853605"/>
            <a:ext cx="6124858" cy="387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85789" y="109017"/>
            <a:ext cx="7377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Городские сообщества и стейкхолдеры</a:t>
            </a:r>
            <a:endParaRPr lang="ru-RU" sz="2800" b="1" u="sng" dirty="0">
              <a:solidFill>
                <a:schemeClr val="accent2">
                  <a:lumMod val="7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5581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2" cstate="email">
            <a:extLst/>
          </a:blip>
          <a:srcRect b="-988"/>
          <a:stretch/>
        </p:blipFill>
        <p:spPr bwMode="auto">
          <a:xfrm>
            <a:off x="0" y="1245"/>
            <a:ext cx="10693400" cy="756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Рисунок 4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1113" y="1589"/>
            <a:ext cx="4637733" cy="762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312" y="2269257"/>
            <a:ext cx="5727571" cy="63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4132" y="181025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+mj-lt"/>
              </a:rPr>
              <a:t>Контактная</a:t>
            </a:r>
            <a:r>
              <a:rPr lang="ru-RU" sz="2800" b="1" i="1" dirty="0">
                <a:latin typeface="+mj-lt"/>
              </a:rPr>
              <a:t> информация</a:t>
            </a:r>
            <a:endParaRPr lang="ru-RU" sz="2800" i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4132" y="704245"/>
            <a:ext cx="4320480" cy="536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2100"/>
              </a:lnSpc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Васильева 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Татьяна Васильевна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Заместитель Главы администрации Окуловского района по экономическому развитию, </a:t>
            </a:r>
          </a:p>
          <a:p>
            <a:pPr algn="ctr">
              <a:lnSpc>
                <a:spcPts val="21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председатель комитета финансов , </a:t>
            </a:r>
          </a:p>
          <a:p>
            <a:pPr algn="ctr">
              <a:lnSpc>
                <a:spcPts val="21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Новгородская область, г.Окуловка, ул.Кирова д.6, тел.: +79217383715, (881657)21439, e-mail: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6"/>
              </a:rPr>
              <a:t>ekonomikmz@mail.ru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7"/>
              </a:rPr>
              <a:t>www.okuladm.ru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2100"/>
              </a:lnSpc>
            </a:pPr>
            <a:endParaRPr lang="ru-RU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2100"/>
              </a:lnSpc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2100"/>
              </a:lnSpc>
            </a:pP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Проектный офис Министерства</a:t>
            </a:r>
          </a:p>
          <a:p>
            <a:pPr algn="ctr">
              <a:lnSpc>
                <a:spcPts val="2100"/>
              </a:lnSpc>
            </a:pP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инвестиционной политики Новгородской области на территории района </a:t>
            </a:r>
          </a:p>
          <a:p>
            <a:pPr algn="ctr">
              <a:lnSpc>
                <a:spcPts val="21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тел.: 8 (8162) 700-116 </a:t>
            </a:r>
          </a:p>
          <a:p>
            <a:pPr algn="ctr">
              <a:lnSpc>
                <a:spcPts val="21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e-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econom@novreg.ru</a:t>
            </a:r>
          </a:p>
          <a:p>
            <a:pPr algn="ctr">
              <a:lnSpc>
                <a:spcPts val="1800"/>
              </a:lnSpc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800"/>
              </a:lnSpc>
            </a:pPr>
            <a:endParaRPr lang="ru-RU" sz="1600" dirty="0" smtClean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621" y="3097731"/>
            <a:ext cx="6066780" cy="1475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712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CustomShape 3"/>
          <p:cNvSpPr/>
          <p:nvPr/>
        </p:nvSpPr>
        <p:spPr>
          <a:xfrm>
            <a:off x="7635876" y="747713"/>
            <a:ext cx="2284413" cy="7302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 algn="ctr"/>
            <a:r>
              <a:rPr lang="ru-RU" sz="2400" b="1" dirty="0">
                <a:solidFill>
                  <a:srgbClr val="FFFFFF"/>
                </a:solidFill>
                <a:ea typeface="DejaVu Sans" charset="0"/>
                <a:cs typeface="DejaVu Sans" charset="0"/>
              </a:rPr>
              <a:t>ЗАГОЛОВОК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  <a:p>
            <a:pPr marL="11113" algn="ctr"/>
            <a:r>
              <a:rPr lang="ru-RU" sz="2400" b="1" dirty="0">
                <a:solidFill>
                  <a:srgbClr val="FFFFFF"/>
                </a:solidFill>
                <a:ea typeface="DejaVu Sans" charset="0"/>
                <a:cs typeface="DejaVu Sans" charset="0"/>
              </a:rPr>
              <a:t>НАЗВАНИЕ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/5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819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CustomShape 2"/>
          <p:cNvSpPr/>
          <p:nvPr/>
        </p:nvSpPr>
        <p:spPr>
          <a:xfrm>
            <a:off x="234132" y="170566"/>
            <a:ext cx="10459268" cy="6905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 algn="ctr"/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DejaVu Sans" charset="0"/>
                <a:cs typeface="Arial" pitchFamily="34" charset="0"/>
              </a:rPr>
              <a:t>Основные приоритеты социально-экономического развития </a:t>
            </a: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DejaVu Sans" charset="0"/>
                <a:cs typeface="Arial" pitchFamily="34" charset="0"/>
              </a:rPr>
              <a:t>поселения</a:t>
            </a:r>
            <a:endParaRPr lang="ru-RU" sz="2000" b="1" u="sng" dirty="0">
              <a:solidFill>
                <a:schemeClr val="accent2">
                  <a:lumMod val="75000"/>
                </a:schemeClr>
              </a:solidFill>
              <a:latin typeface="Arial" pitchFamily="34" charset="0"/>
              <a:ea typeface="DejaVu Sans" charset="0"/>
              <a:cs typeface="Arial" pitchFamily="34" charset="0"/>
            </a:endParaRPr>
          </a:p>
        </p:txBody>
      </p:sp>
      <p:sp>
        <p:nvSpPr>
          <p:cNvPr id="8201" name="TextBox 30"/>
          <p:cNvSpPr txBox="1">
            <a:spLocks noChangeArrowheads="1"/>
          </p:cNvSpPr>
          <p:nvPr/>
        </p:nvSpPr>
        <p:spPr bwMode="auto">
          <a:xfrm>
            <a:off x="234530" y="776312"/>
            <a:ext cx="7508875" cy="382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26" tIns="40064" rIns="80126" bIns="40064">
            <a:spAutoFit/>
          </a:bodyPr>
          <a:lstStyle/>
          <a:p>
            <a:pPr defTabSz="800029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solidFill>
                  <a:srgbClr val="632523"/>
                </a:solidFill>
                <a:latin typeface="Cambria" pitchFamily="18" charset="0"/>
              </a:rPr>
              <a:t>   </a:t>
            </a:r>
            <a:r>
              <a:rPr lang="ru-RU" dirty="0">
                <a:solidFill>
                  <a:srgbClr val="632523"/>
                </a:solidFill>
                <a:latin typeface="Cambria" pitchFamily="18" charset="0"/>
              </a:rPr>
              <a:t>привлечение инвестиций на территорию </a:t>
            </a:r>
            <a:r>
              <a:rPr lang="ru-RU" dirty="0" smtClean="0">
                <a:solidFill>
                  <a:srgbClr val="632523"/>
                </a:solidFill>
                <a:latin typeface="Cambria" pitchFamily="18" charset="0"/>
              </a:rPr>
              <a:t>поселения                                        (</a:t>
            </a:r>
            <a:r>
              <a:rPr lang="ru-RU" dirty="0">
                <a:solidFill>
                  <a:srgbClr val="632523"/>
                </a:solidFill>
                <a:latin typeface="Cambria" pitchFamily="18" charset="0"/>
              </a:rPr>
              <a:t>в промышленность, сельское хозяйство, жилищное строительство, культуру и туризм),</a:t>
            </a:r>
          </a:p>
          <a:p>
            <a:pPr defTabSz="800029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>
                <a:solidFill>
                  <a:srgbClr val="632523"/>
                </a:solidFill>
                <a:latin typeface="Cambria" pitchFamily="18" charset="0"/>
              </a:rPr>
              <a:t>  максимальное наполнение бюджета для исполнения социальных обязательств и эффективное использование бюджетных средств,</a:t>
            </a:r>
          </a:p>
          <a:p>
            <a:pPr defTabSz="800029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>
                <a:solidFill>
                  <a:srgbClr val="632523"/>
                </a:solidFill>
                <a:latin typeface="Cambria" pitchFamily="18" charset="0"/>
              </a:rPr>
              <a:t>  создание благоприятных условий для деятельности и развития любого бизнеса,</a:t>
            </a:r>
          </a:p>
          <a:p>
            <a:pPr defTabSz="800029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>
                <a:solidFill>
                  <a:srgbClr val="632523"/>
                </a:solidFill>
                <a:latin typeface="Cambria" pitchFamily="18" charset="0"/>
              </a:rPr>
              <a:t>  </a:t>
            </a:r>
            <a:r>
              <a:rPr lang="ru-RU" dirty="0" smtClean="0">
                <a:solidFill>
                  <a:srgbClr val="632523"/>
                </a:solidFill>
                <a:latin typeface="Cambria" pitchFamily="18" charset="0"/>
              </a:rPr>
              <a:t>создание новых </a:t>
            </a:r>
            <a:r>
              <a:rPr lang="ru-RU" dirty="0">
                <a:solidFill>
                  <a:srgbClr val="632523"/>
                </a:solidFill>
                <a:latin typeface="Cambria" pitchFamily="18" charset="0"/>
              </a:rPr>
              <a:t>рабочих </a:t>
            </a:r>
            <a:r>
              <a:rPr lang="ru-RU" dirty="0" smtClean="0">
                <a:solidFill>
                  <a:srgbClr val="632523"/>
                </a:solidFill>
                <a:latin typeface="Cambria" pitchFamily="18" charset="0"/>
              </a:rPr>
              <a:t>мест</a:t>
            </a:r>
            <a:endParaRPr lang="ru-RU" dirty="0">
              <a:solidFill>
                <a:srgbClr val="632523"/>
              </a:solidFill>
              <a:latin typeface="Cambria" pitchFamily="18" charset="0"/>
            </a:endParaRPr>
          </a:p>
          <a:p>
            <a:pPr defTabSz="800029">
              <a:lnSpc>
                <a:spcPct val="150000"/>
              </a:lnSpc>
            </a:pPr>
            <a:endParaRPr lang="ru-RU" dirty="0">
              <a:solidFill>
                <a:srgbClr val="632523"/>
              </a:solidFill>
              <a:latin typeface="Cambria" pitchFamily="18" charset="0"/>
            </a:endParaRPr>
          </a:p>
        </p:txBody>
      </p:sp>
      <p:pic>
        <p:nvPicPr>
          <p:cNvPr id="32" name="Picture 6" descr="http://newsroom.su/wp-content/uploads/2015/08/V-Rossii-vakansij-bol-she-nezheli-bezrabotny-h.jpg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302016" y="4429498"/>
            <a:ext cx="3597199" cy="230580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3" name="Picture 2" descr="https://i.simpalsmedia.com/point.md/news/900x900/df3fb34a7e1159125c31bbe264c17afa.jpg"/>
          <p:cNvPicPr>
            <a:picLocks noChangeAspect="1" noChangeArrowheads="1"/>
          </p:cNvPicPr>
          <p:nvPr/>
        </p:nvPicPr>
        <p:blipFill rotWithShape="1">
          <a:blip r:embed="rId6" cstate="email">
            <a:extLst/>
          </a:blip>
          <a:srcRect/>
          <a:stretch/>
        </p:blipFill>
        <p:spPr bwMode="auto">
          <a:xfrm>
            <a:off x="7379152" y="689485"/>
            <a:ext cx="3009315" cy="189938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4" name="Picture 2" descr="http://www.dan-invest.ru/pics/uploads/house-corbis_2.jpg"/>
          <p:cNvPicPr>
            <a:picLocks noChangeAspect="1" noChangeArrowheads="1"/>
          </p:cNvPicPr>
          <p:nvPr/>
        </p:nvPicPr>
        <p:blipFill rotWithShape="1">
          <a:blip r:embed="rId7" cstate="email">
            <a:extLst/>
          </a:blip>
          <a:srcRect/>
          <a:stretch/>
        </p:blipFill>
        <p:spPr bwMode="auto">
          <a:xfrm>
            <a:off x="7418496" y="4435386"/>
            <a:ext cx="3066175" cy="214836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6" name="Picture 2" descr="http://infogid.com.ua/wp-content/uploads/2017/06/bcf8687e44e9f2c7e5fadb1fd96bf5db.jpg"/>
          <p:cNvPicPr>
            <a:picLocks noChangeAspect="1" noChangeArrowheads="1"/>
          </p:cNvPicPr>
          <p:nvPr/>
        </p:nvPicPr>
        <p:blipFill>
          <a:blip r:embed="rId8" cstate="email">
            <a:extLst/>
          </a:blip>
          <a:srcRect/>
          <a:stretch>
            <a:fillRect/>
          </a:stretch>
        </p:blipFill>
        <p:spPr bwMode="auto">
          <a:xfrm>
            <a:off x="3906540" y="4420679"/>
            <a:ext cx="3469611" cy="231307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7" name="Picture 14" descr="http://www.rigma.info/upload/iblock/15a/15a5c6994e0909e55076a3e39fa0bb5c.jpg"/>
          <p:cNvPicPr>
            <a:picLocks noChangeAspect="1" noChangeArrowheads="1"/>
          </p:cNvPicPr>
          <p:nvPr/>
        </p:nvPicPr>
        <p:blipFill rotWithShape="1">
          <a:blip r:embed="rId9" cstate="email">
            <a:extLst/>
          </a:blip>
          <a:srcRect/>
          <a:stretch/>
        </p:blipFill>
        <p:spPr bwMode="auto">
          <a:xfrm>
            <a:off x="7524750" y="2588866"/>
            <a:ext cx="2863717" cy="184652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/6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124700"/>
            <a:ext cx="4094162" cy="2111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4823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46" y="550489"/>
            <a:ext cx="2687559" cy="171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354" y="2499824"/>
            <a:ext cx="7287046" cy="4329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23585" r="4092" b="18973"/>
          <a:stretch/>
        </p:blipFill>
        <p:spPr bwMode="auto">
          <a:xfrm>
            <a:off x="0" y="37009"/>
            <a:ext cx="6181341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72" y="4285481"/>
            <a:ext cx="3236421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0114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Рисунок 45"/>
          <p:cNvPicPr/>
          <p:nvPr/>
        </p:nvPicPr>
        <p:blipFill>
          <a:blip r:embed="rId2" cstate="print"/>
          <a:stretch/>
        </p:blipFill>
        <p:spPr>
          <a:xfrm>
            <a:off x="0" y="6843960"/>
            <a:ext cx="10693080" cy="723960"/>
          </a:xfrm>
          <a:prstGeom prst="rect">
            <a:avLst/>
          </a:prstGeom>
          <a:ln>
            <a:noFill/>
          </a:ln>
        </p:spPr>
      </p:pic>
      <p:sp>
        <p:nvSpPr>
          <p:cNvPr id="164" name="CustomShape 1"/>
          <p:cNvSpPr/>
          <p:nvPr/>
        </p:nvSpPr>
        <p:spPr>
          <a:xfrm>
            <a:off x="9842400" y="7109280"/>
            <a:ext cx="378360" cy="2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/7</a:t>
            </a:r>
            <a:endParaRPr dirty="0"/>
          </a:p>
        </p:txBody>
      </p:sp>
      <p:sp>
        <p:nvSpPr>
          <p:cNvPr id="165" name="CustomShape 2"/>
          <p:cNvSpPr/>
          <p:nvPr/>
        </p:nvSpPr>
        <p:spPr>
          <a:xfrm>
            <a:off x="471960" y="0"/>
            <a:ext cx="9738360" cy="118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endParaRPr dirty="0"/>
          </a:p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66" name="CustomShape 3"/>
          <p:cNvSpPr/>
          <p:nvPr/>
        </p:nvSpPr>
        <p:spPr>
          <a:xfrm>
            <a:off x="-588600" y="6891480"/>
            <a:ext cx="9102600" cy="106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67" name="CustomShape 4"/>
          <p:cNvSpPr/>
          <p:nvPr/>
        </p:nvSpPr>
        <p:spPr>
          <a:xfrm>
            <a:off x="471960" y="754200"/>
            <a:ext cx="4488840" cy="240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Инфраструктура поддержки: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 marL="457200" indent="-456480">
              <a:lnSpc>
                <a:spcPct val="100000"/>
              </a:lnSpc>
              <a:buClr>
                <a:srgbClr val="002060"/>
              </a:buClr>
              <a:buFont typeface="Wingdings" charset="2"/>
              <a:buChar char=""/>
            </a:pPr>
            <a:r>
              <a:rPr lang="ru-RU" sz="20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Многофункциональный центр</a:t>
            </a:r>
            <a:endParaRPr dirty="0"/>
          </a:p>
          <a:p>
            <a:pPr marL="457200" indent="-456480">
              <a:lnSpc>
                <a:spcPct val="100000"/>
              </a:lnSpc>
              <a:buClr>
                <a:srgbClr val="002060"/>
              </a:buClr>
              <a:buFont typeface="Wingdings" charset="2"/>
              <a:buChar char=""/>
            </a:pPr>
            <a:r>
              <a:rPr lang="ru-RU" sz="2000" b="1" strike="noStrike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Координационный  </a:t>
            </a:r>
            <a:r>
              <a:rPr lang="ru-RU" sz="20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совет по развитию </a:t>
            </a:r>
            <a:r>
              <a:rPr lang="ru-RU" sz="2000" b="1" strike="noStrike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МСП </a:t>
            </a:r>
            <a:endParaRPr dirty="0"/>
          </a:p>
          <a:p>
            <a:pPr marL="457200" indent="-456480">
              <a:lnSpc>
                <a:spcPct val="100000"/>
              </a:lnSpc>
              <a:buClr>
                <a:srgbClr val="002060"/>
              </a:buClr>
              <a:buFont typeface="Wingdings" charset="2"/>
              <a:buChar char=""/>
            </a:pPr>
            <a:endParaRPr dirty="0"/>
          </a:p>
        </p:txBody>
      </p:sp>
      <p:sp>
        <p:nvSpPr>
          <p:cNvPr id="168" name="CustomShape 5"/>
          <p:cNvSpPr/>
          <p:nvPr/>
        </p:nvSpPr>
        <p:spPr>
          <a:xfrm>
            <a:off x="5426280" y="3508560"/>
            <a:ext cx="4968000" cy="301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Инструменты поддержки: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 marL="343080" indent="-342360">
              <a:lnSpc>
                <a:spcPct val="100000"/>
              </a:lnSpc>
              <a:buClr>
                <a:srgbClr val="002060"/>
              </a:buClr>
              <a:buFont typeface="Wingdings" charset="2"/>
              <a:buChar char=""/>
            </a:pPr>
            <a:r>
              <a:rPr lang="ru-RU" sz="20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Меры поддержки фонда развития моногородов</a:t>
            </a:r>
            <a:endParaRPr dirty="0"/>
          </a:p>
          <a:p>
            <a:pPr marL="343080" indent="-342360">
              <a:lnSpc>
                <a:spcPct val="100000"/>
              </a:lnSpc>
              <a:buClr>
                <a:srgbClr val="002060"/>
              </a:buClr>
              <a:buFont typeface="Wingdings" charset="2"/>
              <a:buChar char=""/>
            </a:pPr>
            <a:r>
              <a:rPr lang="ru-RU" sz="20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Программа развития малого и среднего бизнеса</a:t>
            </a:r>
            <a:endParaRPr dirty="0"/>
          </a:p>
          <a:p>
            <a:pPr marL="343080" indent="-342360">
              <a:lnSpc>
                <a:spcPct val="100000"/>
              </a:lnSpc>
              <a:buClr>
                <a:srgbClr val="002060"/>
              </a:buClr>
              <a:buFont typeface="Wingdings" charset="2"/>
              <a:buChar char=""/>
            </a:pPr>
            <a:r>
              <a:rPr lang="ru-RU" sz="20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Синхронизация государственных программ и приоритетных проектов</a:t>
            </a:r>
            <a:endParaRPr dirty="0"/>
          </a:p>
          <a:p>
            <a:pPr marL="343080" indent="-342360">
              <a:lnSpc>
                <a:spcPct val="100000"/>
              </a:lnSpc>
              <a:buClr>
                <a:srgbClr val="002060"/>
              </a:buClr>
              <a:buFont typeface="Wingdings" charset="2"/>
              <a:buChar char=""/>
            </a:pPr>
            <a:r>
              <a:rPr lang="ru-RU" sz="20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Создание ТОСЭР в моногородах</a:t>
            </a:r>
            <a:endParaRPr dirty="0"/>
          </a:p>
        </p:txBody>
      </p:sp>
      <p:pic>
        <p:nvPicPr>
          <p:cNvPr id="169" name="Рисунок 12"/>
          <p:cNvPicPr/>
          <p:nvPr/>
        </p:nvPicPr>
        <p:blipFill>
          <a:blip r:embed="rId3"/>
          <a:stretch/>
        </p:blipFill>
        <p:spPr>
          <a:xfrm>
            <a:off x="648000" y="3672000"/>
            <a:ext cx="3743640" cy="2930760"/>
          </a:xfrm>
          <a:prstGeom prst="rect">
            <a:avLst/>
          </a:prstGeom>
          <a:ln w="9360">
            <a:noFill/>
          </a:ln>
        </p:spPr>
      </p:pic>
      <p:pic>
        <p:nvPicPr>
          <p:cNvPr id="170" name="Рисунок 10"/>
          <p:cNvPicPr/>
          <p:nvPr/>
        </p:nvPicPr>
        <p:blipFill>
          <a:blip r:embed="rId4"/>
          <a:stretch/>
        </p:blipFill>
        <p:spPr>
          <a:xfrm>
            <a:off x="5454360" y="1162440"/>
            <a:ext cx="5084280" cy="1913760"/>
          </a:xfrm>
          <a:prstGeom prst="rect">
            <a:avLst/>
          </a:prstGeom>
          <a:ln w="9360">
            <a:noFill/>
          </a:ln>
        </p:spPr>
      </p:pic>
      <p:sp>
        <p:nvSpPr>
          <p:cNvPr id="171" name="CustomShape 6"/>
          <p:cNvSpPr/>
          <p:nvPr/>
        </p:nvSpPr>
        <p:spPr>
          <a:xfrm>
            <a:off x="288000" y="7092000"/>
            <a:ext cx="6654600" cy="30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2600">
              <a:lnSpc>
                <a:spcPct val="100000"/>
              </a:lnSpc>
            </a:pPr>
            <a:r>
              <a:rPr lang="ru-RU" sz="140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ea typeface="DejaVu Sans"/>
              </a:rPr>
              <a:t>ОКУЛОВСКИЙ МУНИЦИПАЛЬНЫЙ </a:t>
            </a:r>
            <a:r>
              <a:rPr lang="ru-RU" sz="14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ea typeface="DejaVu Sans"/>
              </a:rPr>
              <a:t>РАЙОН</a:t>
            </a:r>
            <a:endParaRPr dirty="0"/>
          </a:p>
        </p:txBody>
      </p:sp>
      <p:sp>
        <p:nvSpPr>
          <p:cNvPr id="173" name="CustomShape 7"/>
          <p:cNvSpPr/>
          <p:nvPr/>
        </p:nvSpPr>
        <p:spPr>
          <a:xfrm>
            <a:off x="2160000" y="360000"/>
            <a:ext cx="6986520" cy="49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chemeClr val="accent2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Поддержка для инвестора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060816" y="6902450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CustomShape 3"/>
          <p:cNvSpPr/>
          <p:nvPr/>
        </p:nvSpPr>
        <p:spPr>
          <a:xfrm>
            <a:off x="7635876" y="747713"/>
            <a:ext cx="2284413" cy="7302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 algn="ctr"/>
            <a:r>
              <a:rPr lang="ru-RU" sz="2400" b="1" dirty="0">
                <a:solidFill>
                  <a:srgbClr val="FFFFFF"/>
                </a:solidFill>
                <a:ea typeface="DejaVu Sans" charset="0"/>
                <a:cs typeface="DejaVu Sans" charset="0"/>
              </a:rPr>
              <a:t>ЗАГОЛОВОК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  <a:p>
            <a:pPr marL="11113" algn="ctr"/>
            <a:r>
              <a:rPr lang="ru-RU" sz="2400" b="1" dirty="0">
                <a:solidFill>
                  <a:srgbClr val="FFFFFF"/>
                </a:solidFill>
                <a:ea typeface="DejaVu Sans" charset="0"/>
                <a:cs typeface="DejaVu Sans" charset="0"/>
              </a:rPr>
              <a:t>НАЗВАНИЕ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/8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075489"/>
            <a:ext cx="4094162" cy="211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819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CustomShape 2"/>
          <p:cNvSpPr/>
          <p:nvPr/>
        </p:nvSpPr>
        <p:spPr>
          <a:xfrm>
            <a:off x="531812" y="170566"/>
            <a:ext cx="10161588" cy="6905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endParaRPr lang="ru-RU" sz="2200" b="1" dirty="0">
              <a:solidFill>
                <a:srgbClr val="632523"/>
              </a:solidFill>
              <a:latin typeface="Cambria" pitchFamily="18" charset="0"/>
              <a:ea typeface="DejaVu Sans" charset="0"/>
              <a:cs typeface="DejaVu Sans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86"/>
          <a:stretch/>
        </p:blipFill>
        <p:spPr bwMode="auto">
          <a:xfrm>
            <a:off x="594171" y="901105"/>
            <a:ext cx="9438035" cy="1443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190891"/>
              </p:ext>
            </p:extLst>
          </p:nvPr>
        </p:nvGraphicFramePr>
        <p:xfrm>
          <a:off x="594372" y="2557289"/>
          <a:ext cx="9437835" cy="4075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5945"/>
                <a:gridCol w="2392136"/>
                <a:gridCol w="3899754"/>
              </a:tblGrid>
              <a:tr h="1125683">
                <a:tc>
                  <a:txBody>
                    <a:bodyPr/>
                    <a:lstStyle/>
                    <a:p>
                      <a:endParaRPr lang="ru-RU" sz="2300" dirty="0"/>
                    </a:p>
                  </a:txBody>
                  <a:tcPr marL="106934" marR="106934" marT="50419" marB="504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/>
                        <a:t>Обычный режим налогообложения</a:t>
                      </a:r>
                      <a:endParaRPr lang="ru-RU" sz="2100" dirty="0"/>
                    </a:p>
                  </a:txBody>
                  <a:tcPr marL="106934" marR="106934" marT="50419" marB="504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/>
                        <a:t>Территория опережающего</a:t>
                      </a:r>
                      <a:r>
                        <a:rPr lang="ru-RU" sz="2100" baseline="0" dirty="0" smtClean="0"/>
                        <a:t> развития</a:t>
                      </a:r>
                      <a:endParaRPr lang="ru-RU" sz="2100" dirty="0"/>
                    </a:p>
                  </a:txBody>
                  <a:tcPr marL="106934" marR="106934" marT="50419" marB="50419"/>
                </a:tc>
              </a:tr>
              <a:tr h="70234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Ставка налога на имущество</a:t>
                      </a:r>
                      <a:r>
                        <a:rPr lang="ru-RU" sz="1600" baseline="0" dirty="0" smtClean="0"/>
                        <a:t> организаций</a:t>
                      </a:r>
                      <a:endParaRPr lang="ru-RU" sz="1600" dirty="0"/>
                    </a:p>
                  </a:txBody>
                  <a:tcPr marL="106934" marR="106934" marT="50419" marB="5041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2,2%</a:t>
                      </a:r>
                      <a:endParaRPr lang="ru-RU" sz="1600" dirty="0"/>
                    </a:p>
                  </a:txBody>
                  <a:tcPr marL="106934" marR="106934" marT="50419" marB="50419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600" dirty="0" smtClean="0">
                          <a:solidFill>
                            <a:srgbClr val="FF0000"/>
                          </a:solidFill>
                        </a:rPr>
                        <a:t>0%  </a:t>
                      </a:r>
                      <a:r>
                        <a:rPr lang="ru-RU" sz="1600" dirty="0" smtClean="0"/>
                        <a:t>в течение 5 лет со дня получения ими</a:t>
                      </a:r>
                      <a:r>
                        <a:rPr lang="ru-RU" sz="1600" baseline="0" dirty="0" smtClean="0"/>
                        <a:t> статуса резидента, </a:t>
                      </a:r>
                    </a:p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600" baseline="0" dirty="0" smtClean="0">
                          <a:solidFill>
                            <a:srgbClr val="FF0000"/>
                          </a:solidFill>
                        </a:rPr>
                        <a:t>1,1% </a:t>
                      </a:r>
                      <a:r>
                        <a:rPr lang="ru-RU" sz="1600" baseline="0" dirty="0" smtClean="0"/>
                        <a:t>в последующие 5 лет</a:t>
                      </a:r>
                      <a:endParaRPr lang="ru-RU" sz="1600" dirty="0"/>
                    </a:p>
                  </a:txBody>
                  <a:tcPr marL="106934" marR="106934" marT="50419" marB="50419"/>
                </a:tc>
              </a:tr>
              <a:tr h="634868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Ставка федеральной части налога на прибыль</a:t>
                      </a:r>
                      <a:endParaRPr lang="ru-RU" sz="1600" dirty="0"/>
                    </a:p>
                  </a:txBody>
                  <a:tcPr marL="106934" marR="106934" marT="50419" marB="5041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3%</a:t>
                      </a:r>
                      <a:endParaRPr lang="ru-RU" sz="1600" dirty="0"/>
                    </a:p>
                  </a:txBody>
                  <a:tcPr marL="106934" marR="106934" marT="50419" marB="50419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600" dirty="0" smtClean="0">
                          <a:solidFill>
                            <a:srgbClr val="FF0000"/>
                          </a:solidFill>
                        </a:rPr>
                        <a:t>0% </a:t>
                      </a:r>
                      <a:r>
                        <a:rPr lang="ru-RU" sz="1600" dirty="0" smtClean="0"/>
                        <a:t>первые 5 лет после получения прибыли от деятельности в рамках ТОСЭР</a:t>
                      </a:r>
                      <a:endParaRPr lang="ru-RU" sz="1600" dirty="0"/>
                    </a:p>
                  </a:txBody>
                  <a:tcPr marL="106934" marR="106934" marT="50419" marB="50419"/>
                </a:tc>
              </a:tr>
              <a:tr h="508384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Ставка региональной части налога на прибыль</a:t>
                      </a:r>
                      <a:endParaRPr lang="ru-RU" sz="1600" dirty="0"/>
                    </a:p>
                  </a:txBody>
                  <a:tcPr marL="106934" marR="106934" marT="50419" marB="5041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17%</a:t>
                      </a:r>
                      <a:endParaRPr lang="ru-RU" sz="1600" dirty="0"/>
                    </a:p>
                  </a:txBody>
                  <a:tcPr marL="106934" marR="106934" marT="50419" marB="50419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1-5 годы</a:t>
                      </a:r>
                      <a:r>
                        <a:rPr lang="ru-RU" sz="1600" baseline="0" dirty="0" smtClean="0"/>
                        <a:t> – </a:t>
                      </a:r>
                      <a:r>
                        <a:rPr lang="ru-RU" sz="1600" baseline="0" dirty="0" smtClean="0">
                          <a:solidFill>
                            <a:srgbClr val="FF0000"/>
                          </a:solidFill>
                        </a:rPr>
                        <a:t>5%</a:t>
                      </a:r>
                    </a:p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600" baseline="0" dirty="0" smtClean="0"/>
                        <a:t>6-10 годы – </a:t>
                      </a:r>
                      <a:r>
                        <a:rPr lang="ru-RU" sz="1600" baseline="0" dirty="0" smtClean="0">
                          <a:solidFill>
                            <a:srgbClr val="FF0000"/>
                          </a:solidFill>
                        </a:rPr>
                        <a:t>10%</a:t>
                      </a:r>
                      <a:endParaRPr lang="ru-RU" sz="1600" dirty="0">
                        <a:solidFill>
                          <a:srgbClr val="FF0000"/>
                        </a:solidFill>
                      </a:endParaRPr>
                    </a:p>
                  </a:txBody>
                  <a:tcPr marL="106934" marR="106934" marT="50419" marB="50419"/>
                </a:tc>
              </a:tr>
              <a:tr h="1103992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Взносы в Пенсионный фонд, Фонд социального страхования,</a:t>
                      </a:r>
                      <a:r>
                        <a:rPr lang="ru-RU" sz="1600" baseline="0" dirty="0" smtClean="0"/>
                        <a:t> Федеральный фонд обязательного медицинского страхования</a:t>
                      </a:r>
                      <a:endParaRPr lang="ru-RU" sz="1600" dirty="0"/>
                    </a:p>
                  </a:txBody>
                  <a:tcPr marL="106934" marR="106934" marT="50419" marB="5041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30%</a:t>
                      </a:r>
                      <a:endParaRPr lang="ru-RU" sz="1600" dirty="0"/>
                    </a:p>
                  </a:txBody>
                  <a:tcPr marL="106934" marR="106934" marT="50419" marB="50419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600" dirty="0" smtClean="0">
                          <a:solidFill>
                            <a:srgbClr val="FF0000"/>
                          </a:solidFill>
                        </a:rPr>
                        <a:t>7,6% </a:t>
                      </a:r>
                      <a:r>
                        <a:rPr lang="ru-RU" sz="1600" dirty="0" smtClean="0"/>
                        <a:t>в течение 10 лет со дня получения ими статуса резидента</a:t>
                      </a:r>
                      <a:endParaRPr lang="ru-RU" sz="1600" dirty="0"/>
                    </a:p>
                  </a:txBody>
                  <a:tcPr marL="106934" marR="106934" marT="50419" marB="50419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497757" y="181025"/>
            <a:ext cx="7377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Создание ТОСЭР и льготы</a:t>
            </a:r>
            <a:endParaRPr lang="ru-RU" sz="2800" b="1" u="sng" dirty="0">
              <a:solidFill>
                <a:schemeClr val="accent2">
                  <a:lumMod val="7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9019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6829426"/>
            <a:ext cx="10726739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CustomShape 4"/>
          <p:cNvSpPr/>
          <p:nvPr/>
        </p:nvSpPr>
        <p:spPr>
          <a:xfrm>
            <a:off x="9842501" y="7075489"/>
            <a:ext cx="379413" cy="24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5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/9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1613" y="7124700"/>
            <a:ext cx="4094162" cy="2111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113"/>
            <a:r>
              <a:rPr lang="ru-RU" sz="1400" dirty="0">
                <a:solidFill>
                  <a:srgbClr val="FFFFFF"/>
                </a:solidFill>
                <a:latin typeface="Cambria" pitchFamily="18" charset="0"/>
                <a:ea typeface="DejaVu Sans" charset="0"/>
                <a:cs typeface="DejaVu Sans" charset="0"/>
              </a:rPr>
              <a:t>ОКУЛОВСКИЙ МУНИЦИПАЛЬНЫЙ РАЙОН</a:t>
            </a:r>
            <a:endParaRPr lang="ru-RU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11272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6865939"/>
            <a:ext cx="5540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8203976"/>
              </p:ext>
            </p:extLst>
          </p:nvPr>
        </p:nvGraphicFramePr>
        <p:xfrm>
          <a:off x="167681" y="1458454"/>
          <a:ext cx="10369150" cy="5668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42244" y="143686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Дополнительные доходы от ТОСЭР</a:t>
            </a:r>
          </a:p>
        </p:txBody>
      </p:sp>
    </p:spTree>
    <p:extLst>
      <p:ext uri="{BB962C8B-B14F-4D97-AF65-F5344CB8AC3E}">
        <p14:creationId xmlns:p14="http://schemas.microsoft.com/office/powerpoint/2010/main" val="14236284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7743</TotalTime>
  <Words>4113</Words>
  <Application>Microsoft Office PowerPoint</Application>
  <PresentationFormat>Произвольный</PresentationFormat>
  <Paragraphs>1191</Paragraphs>
  <Slides>47</Slides>
  <Notes>43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Танечка</dc:creator>
  <cp:lastModifiedBy>Екатерина Будайханова</cp:lastModifiedBy>
  <cp:revision>671</cp:revision>
  <cp:lastPrinted>2019-02-13T12:51:27Z</cp:lastPrinted>
  <dcterms:created xsi:type="dcterms:W3CDTF">2017-03-10T15:25:40Z</dcterms:created>
  <dcterms:modified xsi:type="dcterms:W3CDTF">2019-07-02T05:17:31Z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reated">
    <vt:filetime>2017-03-03T00:00:00Z</vt:filetime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astSaved">
    <vt:filetime>2017-03-10T00:00:00Z</vt:filetime>
  </property>
  <property fmtid="{D5CDD505-2E9C-101B-9397-08002B2CF9AE}" pid="7" name="LinksUpToDate">
    <vt:bool>false</vt:bool>
  </property>
  <property fmtid="{D5CDD505-2E9C-101B-9397-08002B2CF9AE}" pid="8" name="MMClips">
    <vt:i4>0</vt:i4>
  </property>
  <property fmtid="{D5CDD505-2E9C-101B-9397-08002B2CF9AE}" pid="9" name="Notes">
    <vt:i4>17</vt:i4>
  </property>
  <property fmtid="{D5CDD505-2E9C-101B-9397-08002B2CF9AE}" pid="10" name="PresentationFormat">
    <vt:lpwstr>Произвольный</vt:lpwstr>
  </property>
  <property fmtid="{D5CDD505-2E9C-101B-9397-08002B2CF9AE}" pid="11" name="ScaleCrop">
    <vt:bool>false</vt:bool>
  </property>
  <property fmtid="{D5CDD505-2E9C-101B-9397-08002B2CF9AE}" pid="12" name="ShareDoc">
    <vt:bool>false</vt:bool>
  </property>
  <property fmtid="{D5CDD505-2E9C-101B-9397-08002B2CF9AE}" pid="13" name="Slides">
    <vt:i4>22</vt:i4>
  </property>
</Properties>
</file>