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8" r:id="rId3"/>
    <p:sldMasterId id="2147483707" r:id="rId4"/>
  </p:sldMasterIdLst>
  <p:notesMasterIdLst>
    <p:notesMasterId r:id="rId37"/>
  </p:notesMasterIdLst>
  <p:handoutMasterIdLst>
    <p:handoutMasterId r:id="rId38"/>
  </p:handoutMasterIdLst>
  <p:sldIdLst>
    <p:sldId id="311" r:id="rId5"/>
    <p:sldId id="259" r:id="rId6"/>
    <p:sldId id="312" r:id="rId7"/>
    <p:sldId id="292" r:id="rId8"/>
    <p:sldId id="290" r:id="rId9"/>
    <p:sldId id="262" r:id="rId10"/>
    <p:sldId id="317" r:id="rId11"/>
    <p:sldId id="294" r:id="rId12"/>
    <p:sldId id="334" r:id="rId13"/>
    <p:sldId id="322" r:id="rId14"/>
    <p:sldId id="269" r:id="rId15"/>
    <p:sldId id="318" r:id="rId16"/>
    <p:sldId id="321" r:id="rId17"/>
    <p:sldId id="315" r:id="rId18"/>
    <p:sldId id="331" r:id="rId19"/>
    <p:sldId id="323" r:id="rId20"/>
    <p:sldId id="333" r:id="rId21"/>
    <p:sldId id="332" r:id="rId22"/>
    <p:sldId id="329" r:id="rId23"/>
    <p:sldId id="326" r:id="rId24"/>
    <p:sldId id="342" r:id="rId25"/>
    <p:sldId id="272" r:id="rId26"/>
    <p:sldId id="327" r:id="rId27"/>
    <p:sldId id="297" r:id="rId28"/>
    <p:sldId id="344" r:id="rId29"/>
    <p:sldId id="346" r:id="rId30"/>
    <p:sldId id="341" r:id="rId31"/>
    <p:sldId id="336" r:id="rId32"/>
    <p:sldId id="337" r:id="rId33"/>
    <p:sldId id="275" r:id="rId34"/>
    <p:sldId id="276" r:id="rId35"/>
    <p:sldId id="338" r:id="rId3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FBFB"/>
    <a:srgbClr val="FAFAFA"/>
    <a:srgbClr val="F9F9F9"/>
    <a:srgbClr val="FFFFFF"/>
    <a:srgbClr val="F4F4F4"/>
    <a:srgbClr val="FFD54F"/>
    <a:srgbClr val="FFCCFF"/>
    <a:srgbClr val="CCFFFF"/>
    <a:srgbClr val="66FFFF"/>
    <a:srgbClr val="6FFD7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382" autoAdjust="0"/>
    <p:restoredTop sz="86408" autoAdjust="0"/>
  </p:normalViewPr>
  <p:slideViewPr>
    <p:cSldViewPr>
      <p:cViewPr varScale="1">
        <p:scale>
          <a:sx n="155" d="100"/>
          <a:sy n="155" d="100"/>
        </p:scale>
        <p:origin x="-510" y="-96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Relationship Id="rId4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3.xml"/><Relationship Id="rId4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floor>
      <c:spPr>
        <a:noFill/>
      </c:spPr>
    </c:floor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11005322277696268"/>
          <c:y val="3.2718917252781282E-2"/>
          <c:w val="0.88177339901478469"/>
          <c:h val="0.8762637824664046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>
                <c:manualLayout>
                  <c:x val="2.9032870220316131E-3"/>
                  <c:y val="0.24662070918252579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8A-4B47-B7CF-495303AFD49B}"/>
                </c:ext>
              </c:extLst>
            </c:dLbl>
            <c:dLbl>
              <c:idx val="1"/>
              <c:layout>
                <c:manualLayout>
                  <c:x val="4.313730100218933E-3"/>
                  <c:y val="-2.7707749927372429E-2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8A-4B47-B7CF-495303AFD49B}"/>
                </c:ext>
              </c:extLst>
            </c:dLbl>
            <c:dLbl>
              <c:idx val="2"/>
              <c:layout>
                <c:manualLayout>
                  <c:x val="5.6859956034212124E-3"/>
                  <c:y val="-1.8630192694104531E-2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8A-4B47-B7CF-495303AFD49B}"/>
                </c:ext>
              </c:extLst>
            </c:dLbl>
            <c:dLbl>
              <c:idx val="3"/>
              <c:layout>
                <c:manualLayout>
                  <c:x val="2.8918673368454472E-3"/>
                  <c:y val="-1.466352703302012E-2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8A-4B47-B7CF-495303AFD49B}"/>
                </c:ext>
              </c:extLst>
            </c:dLbl>
            <c:dLbl>
              <c:idx val="4"/>
              <c:layout>
                <c:manualLayout>
                  <c:x val="5.6814053378071733E-3"/>
                  <c:y val="-6.6672486375646328E-3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8A-4B47-B7CF-495303AFD4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883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оценка</c:v>
                </c:pt>
                <c:pt idx="1">
                  <c:v>2023 проект</c:v>
                </c:pt>
                <c:pt idx="2">
                  <c:v>2024 проект</c:v>
                </c:pt>
                <c:pt idx="3">
                  <c:v>2025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203518.4</c:v>
                </c:pt>
                <c:pt idx="1">
                  <c:v>48374.3</c:v>
                </c:pt>
                <c:pt idx="2">
                  <c:v>46087.5</c:v>
                </c:pt>
                <c:pt idx="3">
                  <c:v>47642.2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E8A-4B47-B7CF-495303AFD4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5.7204785743754562E-3"/>
                  <c:y val="0.17806620832702943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E8A-4B47-B7CF-495303AFD49B}"/>
                </c:ext>
              </c:extLst>
            </c:dLbl>
            <c:dLbl>
              <c:idx val="1"/>
              <c:layout>
                <c:manualLayout>
                  <c:x val="8.5911859063171597E-3"/>
                  <c:y val="-2.6367079169173812E-2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8A-4B47-B7CF-495303AFD49B}"/>
                </c:ext>
              </c:extLst>
            </c:dLbl>
            <c:dLbl>
              <c:idx val="2"/>
              <c:layout>
                <c:manualLayout>
                  <c:x val="5.8087012403233744E-3"/>
                  <c:y val="-1.9187221915928743E-2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E8A-4B47-B7CF-495303AFD49B}"/>
                </c:ext>
              </c:extLst>
            </c:dLbl>
            <c:dLbl>
              <c:idx val="3"/>
              <c:layout>
                <c:manualLayout>
                  <c:x val="7.1694351006414796E-3"/>
                  <c:y val="-1.5586366490072183E-2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E8A-4B47-B7CF-495303AFD49B}"/>
                </c:ext>
              </c:extLst>
            </c:dLbl>
            <c:dLbl>
              <c:idx val="4"/>
              <c:layout>
                <c:manualLayout>
                  <c:x val="7.1226367829178641E-3"/>
                  <c:y val="-4.6359326647794179E-3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E8A-4B47-B7CF-495303AFD4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883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оценка</c:v>
                </c:pt>
                <c:pt idx="1">
                  <c:v>2023 проект</c:v>
                </c:pt>
                <c:pt idx="2">
                  <c:v>2024 проект</c:v>
                </c:pt>
                <c:pt idx="3">
                  <c:v>2025 проект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254938.8</c:v>
                </c:pt>
                <c:pt idx="1">
                  <c:v>48374.3</c:v>
                </c:pt>
                <c:pt idx="2">
                  <c:v>46087.5</c:v>
                </c:pt>
                <c:pt idx="3">
                  <c:v>47642.2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E8A-4B47-B7CF-495303AFD49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8.697657677023329E-3"/>
                  <c:y val="0.35296103194592282"/>
                </c:manualLayout>
              </c:layout>
              <c:tx>
                <c:rich>
                  <a:bodyPr rot="-5400000" vert="horz"/>
                  <a:lstStyle/>
                  <a:p>
                    <a:pPr algn="ctr">
                      <a:defRPr sz="1883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dirty="0">
                        <a:solidFill>
                          <a:srgbClr val="FF0000"/>
                        </a:solidFill>
                      </a:rPr>
                      <a:t>-51420,4</a:t>
                    </a:r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DE8A-4B47-B7CF-495303AFD49B}"/>
                </c:ext>
              </c:extLst>
            </c:dLbl>
            <c:dLbl>
              <c:idx val="1"/>
              <c:layout>
                <c:manualLayout>
                  <c:x val="1.3678431741350873E-2"/>
                  <c:y val="-3.4218221957973201E-2"/>
                </c:manualLayout>
              </c:layout>
              <c:spPr>
                <a:noFill/>
              </c:spPr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186734804121611"/>
                      <c:h val="4.65515092917603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DE8A-4B47-B7CF-495303AFD49B}"/>
                </c:ext>
              </c:extLst>
            </c:dLbl>
            <c:dLbl>
              <c:idx val="2"/>
              <c:layout>
                <c:manualLayout>
                  <c:x val="1.0395496165728636E-2"/>
                  <c:y val="-3.7845681764573716E-2"/>
                </c:manualLayout>
              </c:layout>
              <c:tx>
                <c:rich>
                  <a:bodyPr rot="-5400000" vert="horz"/>
                  <a:lstStyle/>
                  <a:p>
                    <a:pPr algn="ctr">
                      <a:defRPr sz="1883" b="0" i="0" u="none" strike="noStrike" baseline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c:rich>
              </c:tx>
              <c:spPr>
                <a:noFill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172789913059251"/>
                      <c:h val="5.353947159024372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E-DE8A-4B47-B7CF-495303AFD49B}"/>
                </c:ext>
              </c:extLst>
            </c:dLbl>
            <c:dLbl>
              <c:idx val="3"/>
              <c:layout>
                <c:manualLayout>
                  <c:x val="8.6178318384180913E-3"/>
                  <c:y val="-4.8098107454619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E8A-4B47-B7CF-495303AFD49B}"/>
                </c:ext>
              </c:extLst>
            </c:dLbl>
            <c:dLbl>
              <c:idx val="4"/>
              <c:layout>
                <c:manualLayout>
                  <c:x val="8.6611331649225163E-3"/>
                  <c:y val="-8.540925266904022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E8A-4B47-B7CF-495303AFD4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883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оценка</c:v>
                </c:pt>
                <c:pt idx="1">
                  <c:v>2023 проект</c:v>
                </c:pt>
                <c:pt idx="2">
                  <c:v>2024 проект</c:v>
                </c:pt>
                <c:pt idx="3">
                  <c:v>2025 проект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-51420.4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DE8A-4B47-B7CF-495303AFD49B}"/>
            </c:ext>
          </c:extLst>
        </c:ser>
        <c:dLbls/>
        <c:shape val="cylinder"/>
        <c:axId val="98930048"/>
        <c:axId val="98956416"/>
        <c:axId val="0"/>
      </c:bar3DChart>
      <c:catAx>
        <c:axId val="98930048"/>
        <c:scaling>
          <c:orientation val="minMax"/>
        </c:scaling>
        <c:axPos val="b"/>
        <c:numFmt formatCode="General" sourceLinked="1"/>
        <c:tickLblPos val="nextTo"/>
        <c:spPr>
          <a:noFill/>
          <a:ln>
            <a:solidFill>
              <a:schemeClr val="tx1">
                <a:tint val="75000"/>
                <a:shade val="95000"/>
                <a:satMod val="105000"/>
              </a:schemeClr>
            </a:solidFill>
          </a:ln>
        </c:spPr>
        <c:txPr>
          <a:bodyPr rot="0" vert="horz" anchor="b" anchorCtr="0"/>
          <a:lstStyle/>
          <a:p>
            <a:pPr>
              <a:defRPr sz="1883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8956416"/>
        <c:crosses val="autoZero"/>
        <c:auto val="1"/>
        <c:lblAlgn val="ctr"/>
        <c:lblOffset val="250"/>
      </c:catAx>
      <c:valAx>
        <c:axId val="98956416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sz="1883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8930048"/>
        <c:crosses val="autoZero"/>
        <c:crossBetween val="between"/>
      </c:valAx>
      <c:spPr>
        <a:noFill/>
        <a:ln w="25379">
          <a:noFill/>
        </a:ln>
      </c:spPr>
    </c:plotArea>
    <c:legend>
      <c:legendPos val="b"/>
      <c:layout>
        <c:manualLayout>
          <c:xMode val="edge"/>
          <c:yMode val="edge"/>
          <c:x val="0.10181988615059397"/>
          <c:y val="0.94009547314049413"/>
          <c:w val="0.87592300962380476"/>
          <c:h val="5.8439859196704816E-2"/>
        </c:manualLayout>
      </c:layout>
      <c:txPr>
        <a:bodyPr/>
        <a:lstStyle/>
        <a:p>
          <a:pPr>
            <a:defRPr sz="172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83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4"/>
  <c:chart>
    <c:autoTitleDeleted val="1"/>
    <c:view3D>
      <c:rotX val="0"/>
      <c:rotY val="0"/>
      <c:depthPercent val="60"/>
      <c:perspective val="10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2.2921169934129813E-2"/>
                  <c:y val="8.13026947623103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DD-4451-B0D4-23BCE36F992D}"/>
                </c:ext>
              </c:extLst>
            </c:dLbl>
            <c:dLbl>
              <c:idx val="1"/>
              <c:layout>
                <c:manualLayout>
                  <c:x val="7.4648035390130259E-3"/>
                  <c:y val="-2.76715652993288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DD-4451-B0D4-23BCE36F992D}"/>
                </c:ext>
              </c:extLst>
            </c:dLbl>
            <c:dLbl>
              <c:idx val="2"/>
              <c:layout>
                <c:manualLayout>
                  <c:x val="-1.1121761231301312E-2"/>
                  <c:y val="-4.491887732638760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DD-4451-B0D4-23BCE36F992D}"/>
                </c:ext>
              </c:extLst>
            </c:dLbl>
            <c:dLbl>
              <c:idx val="3"/>
              <c:layout>
                <c:manualLayout>
                  <c:x val="-1.5654364934582339E-2"/>
                  <c:y val="-4.561581634962370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DD-4451-B0D4-23BCE36F992D}"/>
                </c:ext>
              </c:extLst>
            </c:dLbl>
            <c:dLbl>
              <c:idx val="4"/>
              <c:layout>
                <c:manualLayout>
                  <c:x val="-2.1483058732517001E-2"/>
                  <c:y val="-3.214895418665995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DD-4451-B0D4-23BCE36F992D}"/>
                </c:ext>
              </c:extLst>
            </c:dLbl>
            <c:numFmt formatCode="#,##0.0;[Red]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оценка</c:v>
                </c:pt>
                <c:pt idx="1">
                  <c:v>2023 проект</c:v>
                </c:pt>
                <c:pt idx="2">
                  <c:v>2024 проект</c:v>
                </c:pt>
                <c:pt idx="3">
                  <c:v>2025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161880.20000000001</c:v>
                </c:pt>
                <c:pt idx="1">
                  <c:v>8057.6</c:v>
                </c:pt>
                <c:pt idx="2">
                  <c:v>3743</c:v>
                </c:pt>
                <c:pt idx="3">
                  <c:v>3743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6DD-4451-B0D4-23BCE36F992D}"/>
            </c:ext>
          </c:extLst>
        </c:ser>
        <c:dLbls/>
        <c:gapWidth val="65"/>
        <c:shape val="cylinder"/>
        <c:axId val="100444416"/>
        <c:axId val="100461184"/>
        <c:axId val="0"/>
      </c:bar3DChart>
      <c:catAx>
        <c:axId val="10044441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461184"/>
        <c:crosses val="autoZero"/>
        <c:auto val="1"/>
        <c:lblAlgn val="ctr"/>
        <c:lblOffset val="100"/>
      </c:catAx>
      <c:valAx>
        <c:axId val="100461184"/>
        <c:scaling>
          <c:orientation val="minMax"/>
        </c:scaling>
        <c:axPos val="l"/>
        <c:majorGridlines/>
        <c:numFmt formatCode="#,##0" sourceLinked="0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004444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3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66171915119929E-2"/>
          <c:y val="3.7417879302485885E-2"/>
          <c:w val="0.86400913387471345"/>
          <c:h val="0.698625071138645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2">
                      <a:tint val="98000"/>
                      <a:shade val="25000"/>
                      <a:satMod val="250000"/>
                    </a:schemeClr>
                  </a:gs>
                  <a:gs pos="68000">
                    <a:schemeClr val="accent2">
                      <a:tint val="86000"/>
                      <a:satMod val="115000"/>
                    </a:schemeClr>
                  </a:gs>
                  <a:gs pos="100000">
                    <a:schemeClr val="accent2">
                      <a:tint val="50000"/>
                      <a:satMod val="15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crgbClr r="0" g="0" b="0">
                    <a:shade val="9000"/>
                    <a:alpha val="48000"/>
                    <a:satMod val="105000"/>
                  </a:sc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0EF-4E8D-B910-B89AEA6DE1F8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4">
                      <a:tint val="98000"/>
                      <a:shade val="25000"/>
                      <a:satMod val="250000"/>
                    </a:schemeClr>
                  </a:gs>
                  <a:gs pos="68000">
                    <a:schemeClr val="accent4">
                      <a:tint val="86000"/>
                      <a:satMod val="115000"/>
                    </a:schemeClr>
                  </a:gs>
                  <a:gs pos="100000">
                    <a:schemeClr val="accent4">
                      <a:tint val="50000"/>
                      <a:satMod val="15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crgbClr r="0" g="0" b="0">
                    <a:shade val="9000"/>
                    <a:alpha val="48000"/>
                    <a:satMod val="105000"/>
                  </a:sc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0EF-4E8D-B910-B89AEA6DE1F8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6">
                      <a:tint val="98000"/>
                      <a:shade val="25000"/>
                      <a:satMod val="250000"/>
                    </a:schemeClr>
                  </a:gs>
                  <a:gs pos="68000">
                    <a:schemeClr val="accent6">
                      <a:tint val="86000"/>
                      <a:satMod val="115000"/>
                    </a:schemeClr>
                  </a:gs>
                  <a:gs pos="100000">
                    <a:schemeClr val="accent6">
                      <a:tint val="50000"/>
                      <a:satMod val="15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crgbClr r="0" g="0" b="0">
                    <a:shade val="9000"/>
                    <a:alpha val="48000"/>
                    <a:satMod val="105000"/>
                  </a:sc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EF-4E8D-B910-B89AEA6DE1F8}"/>
              </c:ext>
            </c:extLst>
          </c:dPt>
          <c:dLbls>
            <c:dLbl>
              <c:idx val="0"/>
              <c:layout>
                <c:manualLayout>
                  <c:x val="-0.26348274928201015"/>
                  <c:y val="-0.13942527201857341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8407894073466292"/>
                      <c:h val="0.201526596252243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0EF-4E8D-B910-B89AEA6DE1F8}"/>
                </c:ext>
              </c:extLst>
            </c:dLbl>
            <c:dLbl>
              <c:idx val="1"/>
              <c:layout>
                <c:manualLayout>
                  <c:x val="4.2579686052057553E-3"/>
                  <c:y val="-0.12553094991801689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EF-4E8D-B910-B89AEA6DE1F8}"/>
                </c:ext>
              </c:extLst>
            </c:dLbl>
            <c:dLbl>
              <c:idx val="2"/>
              <c:layout>
                <c:manualLayout>
                  <c:x val="0.20681944223221332"/>
                  <c:y val="7.191912187641018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EF-4E8D-B910-B89AEA6DE1F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38042</c:v>
                </c:pt>
                <c:pt idx="1">
                  <c:v>2274.6999999999998</c:v>
                </c:pt>
                <c:pt idx="2">
                  <c:v>8057.6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EF-4E8D-B910-B89AEA6DE1F8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t" anchorCtr="0"/>
          <a:lstStyle/>
          <a:p>
            <a:pPr algn="just"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1.0751443229836611E-2"/>
          <c:y val="0.68129318928067562"/>
          <c:w val="0.54502600468383255"/>
          <c:h val="0.202832087718077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 algn="just"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1381632338440148"/>
          <c:y val="2.7895303070904365E-2"/>
          <c:w val="0.89122373300370872"/>
          <c:h val="0.7272330661932413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5.7724941752063524E-3"/>
                  <c:y val="-4.8485368818039836E-3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 vert="horz" anchor="ctr"/>
                <a:lstStyle/>
                <a:p>
                  <a:pPr>
                    <a:defRPr sz="1600" b="1" i="0" u="none" strike="noStrike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81-4677-9DA1-1AE68B50E667}"/>
                </c:ext>
              </c:extLst>
            </c:dLbl>
            <c:dLbl>
              <c:idx val="1"/>
              <c:layout>
                <c:manualLayout>
                  <c:x val="7.3788282929354923E-3"/>
                  <c:y val="4.8031509911049333E-3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 vert="horz" anchor="ctr"/>
                <a:lstStyle/>
                <a:p>
                  <a:pPr>
                    <a:defRPr sz="1600" b="1" i="0" u="none" strike="noStrike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81-4677-9DA1-1AE68B50E667}"/>
                </c:ext>
              </c:extLst>
            </c:dLbl>
            <c:dLbl>
              <c:idx val="2"/>
              <c:layout>
                <c:manualLayout>
                  <c:x val="7.3798754468583933E-3"/>
                  <c:y val="-3.2677841303325713E-4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 vert="horz" anchor="ctr"/>
                <a:lstStyle/>
                <a:p>
                  <a:pPr>
                    <a:defRPr sz="1600" b="1" i="0" u="none" strike="noStrike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81-4677-9DA1-1AE68B50E667}"/>
                </c:ext>
              </c:extLst>
            </c:dLbl>
            <c:dLbl>
              <c:idx val="3"/>
              <c:layout>
                <c:manualLayout>
                  <c:x val="1.469273304265116E-3"/>
                  <c:y val="-1.891078779127125E-7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 vert="horz" anchor="ctr"/>
                <a:lstStyle/>
                <a:p>
                  <a:pPr>
                    <a:defRPr sz="1600" b="1" i="0" u="none" strike="noStrike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81-4677-9DA1-1AE68B50E667}"/>
                </c:ext>
              </c:extLst>
            </c:dLbl>
            <c:dLbl>
              <c:idx val="4"/>
              <c:layout>
                <c:manualLayout>
                  <c:x val="8.856478828583831E-3"/>
                  <c:y val="4.4765616859497844E-3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 vert="horz" anchor="ctr"/>
                <a:lstStyle/>
                <a:p>
                  <a:pPr>
                    <a:defRPr sz="1600" b="1" i="0" u="none" strike="noStrike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81-4677-9DA1-1AE68B50E667}"/>
                </c:ext>
              </c:extLst>
            </c:dLbl>
            <c:spPr>
              <a:noFill/>
              <a:ln w="26738">
                <a:noFill/>
              </a:ln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оценка</c:v>
                </c:pt>
                <c:pt idx="1">
                  <c:v>2023 проект</c:v>
                </c:pt>
                <c:pt idx="2">
                  <c:v>2024 проект</c:v>
                </c:pt>
                <c:pt idx="3">
                  <c:v>2025 проект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 formatCode="General">
                  <c:v>38491.699999999997</c:v>
                </c:pt>
                <c:pt idx="1">
                  <c:v>38042</c:v>
                </c:pt>
                <c:pt idx="2" formatCode="General">
                  <c:v>40477.300000000003</c:v>
                </c:pt>
                <c:pt idx="3" formatCode="General">
                  <c:v>42097.8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581-4677-9DA1-1AE68B50E6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0.10048105087713689"/>
                  <c:y val="-3.4017474605632758E-2"/>
                </c:manualLayout>
              </c:layout>
              <c:spPr>
                <a:noFill/>
                <a:ln w="26738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81-4677-9DA1-1AE68B50E667}"/>
                </c:ext>
              </c:extLst>
            </c:dLbl>
            <c:dLbl>
              <c:idx val="1"/>
              <c:layout>
                <c:manualLayout>
                  <c:x val="0.10786848910232712"/>
                  <c:y val="-3.337331402079491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81-4677-9DA1-1AE68B50E667}"/>
                </c:ext>
              </c:extLst>
            </c:dLbl>
            <c:dLbl>
              <c:idx val="2"/>
              <c:layout>
                <c:manualLayout>
                  <c:x val="0.10639176937016602"/>
                  <c:y val="-2.8569983148189343E-2"/>
                </c:manualLayout>
              </c:layout>
              <c:spPr>
                <a:noFill/>
                <a:ln w="26738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581-4677-9DA1-1AE68B50E667}"/>
                </c:ext>
              </c:extLst>
            </c:dLbl>
            <c:dLbl>
              <c:idx val="3"/>
              <c:layout>
                <c:manualLayout>
                  <c:x val="0.11082483732754669"/>
                  <c:y val="-2.8569983148189343E-2"/>
                </c:manualLayout>
              </c:layout>
              <c:spPr>
                <a:noFill/>
                <a:ln w="26738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581-4677-9DA1-1AE68B50E667}"/>
                </c:ext>
              </c:extLst>
            </c:dLbl>
            <c:dLbl>
              <c:idx val="4"/>
              <c:layout>
                <c:manualLayout>
                  <c:x val="8.8660311993694563E-2"/>
                  <c:y val="-2.1651528265860011E-2"/>
                </c:manualLayout>
              </c:layout>
              <c:spPr>
                <a:noFill/>
                <a:ln w="26738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581-4677-9DA1-1AE68B50E667}"/>
                </c:ext>
              </c:extLst>
            </c:dLbl>
            <c:spPr>
              <a:noFill/>
              <a:ln w="2673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оценка</c:v>
                </c:pt>
                <c:pt idx="1">
                  <c:v>2023 проект</c:v>
                </c:pt>
                <c:pt idx="2">
                  <c:v>2024 проект</c:v>
                </c:pt>
                <c:pt idx="3">
                  <c:v>2025 проект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3146.5</c:v>
                </c:pt>
                <c:pt idx="1">
                  <c:v>2274.6999999999998</c:v>
                </c:pt>
                <c:pt idx="2">
                  <c:v>1867.2</c:v>
                </c:pt>
                <c:pt idx="3">
                  <c:v>1801.4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581-4677-9DA1-1AE68B50E66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layout>
                <c:manualLayout>
                  <c:x val="8.8109327606108838E-3"/>
                  <c:y val="-3.7912881828210801E-2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581-4677-9DA1-1AE68B50E667}"/>
                </c:ext>
              </c:extLst>
            </c:dLbl>
            <c:dLbl>
              <c:idx val="1"/>
              <c:layout>
                <c:manualLayout>
                  <c:x val="1.624566231031243E-2"/>
                  <c:y val="-3.3200178979883428E-2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581-4677-9DA1-1AE68B50E667}"/>
                </c:ext>
              </c:extLst>
            </c:dLbl>
            <c:dLbl>
              <c:idx val="2"/>
              <c:layout>
                <c:manualLayout>
                  <c:x val="8.7912062340563535E-3"/>
                  <c:y val="-2.7917472788328783E-2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581-4677-9DA1-1AE68B50E667}"/>
                </c:ext>
              </c:extLst>
            </c:dLbl>
            <c:dLbl>
              <c:idx val="3"/>
              <c:layout>
                <c:manualLayout>
                  <c:x val="1.1797236095395722E-2"/>
                  <c:y val="-2.4514693884968589E-2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581-4677-9DA1-1AE68B50E667}"/>
                </c:ext>
              </c:extLst>
            </c:dLbl>
            <c:dLbl>
              <c:idx val="4"/>
              <c:layout>
                <c:manualLayout>
                  <c:x val="1.1759887605478863E-2"/>
                  <c:y val="-5.1460413953362927E-2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581-4677-9DA1-1AE68B50E667}"/>
                </c:ext>
              </c:extLst>
            </c:dLbl>
            <c:spPr>
              <a:noFill/>
              <a:ln w="26738">
                <a:noFill/>
              </a:ln>
            </c:spPr>
            <c:txPr>
              <a:bodyPr rot="0"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оценка</c:v>
                </c:pt>
                <c:pt idx="1">
                  <c:v>2023 проект</c:v>
                </c:pt>
                <c:pt idx="2">
                  <c:v>2024 проект</c:v>
                </c:pt>
                <c:pt idx="3">
                  <c:v>2025 проект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161880.20000000001</c:v>
                </c:pt>
                <c:pt idx="1">
                  <c:v>8057.6</c:v>
                </c:pt>
                <c:pt idx="2">
                  <c:v>3743</c:v>
                </c:pt>
                <c:pt idx="3">
                  <c:v>3743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B581-4677-9DA1-1AE68B50E667}"/>
            </c:ext>
          </c:extLst>
        </c:ser>
        <c:dLbls/>
        <c:shape val="box"/>
        <c:axId val="101052800"/>
        <c:axId val="101054336"/>
        <c:axId val="0"/>
      </c:bar3DChart>
      <c:catAx>
        <c:axId val="10105280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903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1054336"/>
        <c:crosses val="autoZero"/>
        <c:auto val="1"/>
        <c:lblAlgn val="ctr"/>
        <c:lblOffset val="100"/>
      </c:catAx>
      <c:valAx>
        <c:axId val="101054336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sz="1903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1052800"/>
        <c:crosses val="autoZero"/>
        <c:crossBetween val="between"/>
      </c:valAx>
      <c:spPr>
        <a:noFill/>
        <a:ln w="25371">
          <a:noFill/>
        </a:ln>
      </c:spPr>
    </c:plotArea>
    <c:legend>
      <c:legendPos val="b"/>
      <c:layout>
        <c:manualLayout>
          <c:xMode val="edge"/>
          <c:yMode val="edge"/>
          <c:x val="1.87650962234374E-4"/>
          <c:y val="0.9381662586138646"/>
          <c:w val="0.99835195019227241"/>
          <c:h val="6.1833837933392984E-2"/>
        </c:manualLayout>
      </c:layout>
      <c:txPr>
        <a:bodyPr/>
        <a:lstStyle/>
        <a:p>
          <a:pPr>
            <a:defRPr sz="1738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03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5.9284116331096412E-2"/>
          <c:y val="2.8384279475982536E-2"/>
          <c:w val="0.88702460850111864"/>
          <c:h val="0.8013677016126540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dLbls>
            <c:spPr>
              <a:noFill/>
              <a:ln w="24661">
                <a:noFill/>
              </a:ln>
            </c:spPr>
            <c:txPr>
              <a:bodyPr rot="-2700000" vert="horz" wrap="square" lIns="38100" tIns="19050" rIns="38100" bIns="19050" anchor="ctr">
                <a:spAutoFit/>
              </a:bodyPr>
              <a:lstStyle/>
              <a:p>
                <a:pPr algn="ctr">
                  <a:defRPr sz="149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оценка</c:v>
                </c:pt>
                <c:pt idx="1">
                  <c:v>2023 проект</c:v>
                </c:pt>
                <c:pt idx="2">
                  <c:v>2024 проект</c:v>
                </c:pt>
                <c:pt idx="3">
                  <c:v>2025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21868.1</c:v>
                </c:pt>
                <c:pt idx="1">
                  <c:v>22374.2</c:v>
                </c:pt>
                <c:pt idx="2">
                  <c:v>23336.400000000001</c:v>
                </c:pt>
                <c:pt idx="3">
                  <c:v>24476.6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D0-4073-9F68-1B11C5012D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dLbls>
            <c:dLbl>
              <c:idx val="0"/>
              <c:layout>
                <c:manualLayout>
                  <c:x val="1.8941831324496396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D0-4073-9F68-1B11C5012D0A}"/>
                </c:ext>
              </c:extLst>
            </c:dLbl>
            <c:dLbl>
              <c:idx val="1"/>
              <c:layout>
                <c:manualLayout>
                  <c:x val="4.6786630370393963E-3"/>
                  <c:y val="2.6434278140226417E-3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D0-4073-9F68-1B11C5012D0A}"/>
                </c:ext>
              </c:extLst>
            </c:dLbl>
            <c:dLbl>
              <c:idx val="2"/>
              <c:layout>
                <c:manualLayout>
                  <c:x val="6.2382173827192754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D0-4073-9F68-1B11C5012D0A}"/>
                </c:ext>
              </c:extLst>
            </c:dLbl>
            <c:dLbl>
              <c:idx val="3"/>
              <c:layout>
                <c:manualLayout>
                  <c:x val="4.6786630370393963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D0-4073-9F68-1B11C5012D0A}"/>
                </c:ext>
              </c:extLst>
            </c:dLbl>
            <c:dLbl>
              <c:idx val="4"/>
              <c:layout>
                <c:manualLayout>
                  <c:x val="3.1191086913595284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D0-4073-9F68-1B11C5012D0A}"/>
                </c:ext>
              </c:extLst>
            </c:dLbl>
            <c:spPr>
              <a:noFill/>
              <a:ln w="246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9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оценка</c:v>
                </c:pt>
                <c:pt idx="1">
                  <c:v>2023 проект</c:v>
                </c:pt>
                <c:pt idx="2">
                  <c:v>2024 проект</c:v>
                </c:pt>
                <c:pt idx="3">
                  <c:v>2025 проект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5216.6000000000004</c:v>
                </c:pt>
                <c:pt idx="1">
                  <c:v>5281.8</c:v>
                </c:pt>
                <c:pt idx="2">
                  <c:v>5551.4</c:v>
                </c:pt>
                <c:pt idx="3">
                  <c:v>5978.7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8D0-4073-9F68-1B11C5012D0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</c:v>
                </c:pt>
              </c:strCache>
            </c:strRef>
          </c:tx>
          <c:dLbls>
            <c:dLbl>
              <c:idx val="0"/>
              <c:layout>
                <c:manualLayout>
                  <c:x val="5.4215917238336752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8D0-4073-9F68-1B11C5012D0A}"/>
                </c:ext>
              </c:extLst>
            </c:dLbl>
            <c:dLbl>
              <c:idx val="2"/>
              <c:layout>
                <c:manualLayout>
                  <c:x val="3.1189858918047601E-3"/>
                  <c:y val="3.6383557629220261E-4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8D0-4073-9F68-1B11C5012D0A}"/>
                </c:ext>
              </c:extLst>
            </c:dLbl>
            <c:dLbl>
              <c:idx val="3"/>
              <c:layout>
                <c:manualLayout>
                  <c:x val="-9.9394700054232662E-17"/>
                  <c:y val="-2.2796555817366942E-3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8D0-4073-9F68-1B11C5012D0A}"/>
                </c:ext>
              </c:extLst>
            </c:dLbl>
            <c:spPr>
              <a:noFill/>
              <a:ln w="246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9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оценка</c:v>
                </c:pt>
                <c:pt idx="1">
                  <c:v>2023 проект</c:v>
                </c:pt>
                <c:pt idx="2">
                  <c:v>2024 проект</c:v>
                </c:pt>
                <c:pt idx="3">
                  <c:v>2025 проект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2530</c:v>
                </c:pt>
                <c:pt idx="1">
                  <c:v>2614</c:v>
                </c:pt>
                <c:pt idx="2">
                  <c:v>2636</c:v>
                </c:pt>
                <c:pt idx="3">
                  <c:v>2657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8D0-4073-9F68-1B11C5012D0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ln w="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c:spPr>
          <c:dLbls>
            <c:dLbl>
              <c:idx val="0"/>
              <c:layout>
                <c:manualLayout>
                  <c:x val="8.1323875857502708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8D0-4073-9F68-1B11C5012D0A}"/>
                </c:ext>
              </c:extLst>
            </c:dLbl>
            <c:dLbl>
              <c:idx val="2"/>
              <c:layout>
                <c:manualLayout>
                  <c:x val="3.0453061589380999E-3"/>
                  <c:y val="-2.6434278140226417E-3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8D0-4073-9F68-1B11C5012D0A}"/>
                </c:ext>
              </c:extLst>
            </c:dLbl>
            <c:spPr>
              <a:noFill/>
              <a:ln w="246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9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оценка</c:v>
                </c:pt>
                <c:pt idx="1">
                  <c:v>2023 проект</c:v>
                </c:pt>
                <c:pt idx="2">
                  <c:v>2024 проект</c:v>
                </c:pt>
                <c:pt idx="3">
                  <c:v>2025 проект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8877</c:v>
                </c:pt>
                <c:pt idx="1">
                  <c:v>7772</c:v>
                </c:pt>
                <c:pt idx="2">
                  <c:v>8951</c:v>
                </c:pt>
                <c:pt idx="3">
                  <c:v>8983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78D0-4073-9F68-1B11C5012D0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Единый с/х налог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0" h="0"/>
            </a:sp3d>
          </c:spPr>
          <c:dLbls>
            <c:dLbl>
              <c:idx val="0"/>
              <c:layout>
                <c:manualLayout>
                  <c:x val="1.1030481443902996E-2"/>
                  <c:y val="-2.3120390494174654E-2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8D0-4073-9F68-1B11C5012D0A}"/>
                </c:ext>
              </c:extLst>
            </c:dLbl>
            <c:dLbl>
              <c:idx val="1"/>
              <c:layout>
                <c:manualLayout>
                  <c:x val="6.5671035183888149E-3"/>
                  <c:y val="-2.20234976390416E-2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8D0-4073-9F68-1B11C5012D0A}"/>
                </c:ext>
              </c:extLst>
            </c:dLbl>
            <c:dLbl>
              <c:idx val="2"/>
              <c:layout>
                <c:manualLayout>
                  <c:x val="9.9056256432475068E-3"/>
                  <c:y val="-1.9555258243919887E-2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8D0-4073-9F68-1B11C5012D0A}"/>
                </c:ext>
              </c:extLst>
            </c:dLbl>
            <c:dLbl>
              <c:idx val="3"/>
              <c:layout>
                <c:manualLayout>
                  <c:x val="9.6863150047406948E-3"/>
                  <c:y val="-2.20234976390416E-2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8D0-4073-9F68-1B11C5012D0A}"/>
                </c:ext>
              </c:extLst>
            </c:dLbl>
            <c:dLbl>
              <c:idx val="4"/>
              <c:layout>
                <c:manualLayout>
                  <c:x val="1.2805412326262543E-2"/>
                  <c:y val="-1.9379954941998307E-2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8D0-4073-9F68-1B11C5012D0A}"/>
                </c:ext>
              </c:extLst>
            </c:dLbl>
            <c:spPr>
              <a:noFill/>
              <a:ln w="246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9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оценка</c:v>
                </c:pt>
                <c:pt idx="1">
                  <c:v>2023 проект</c:v>
                </c:pt>
                <c:pt idx="2">
                  <c:v>2024 проект</c:v>
                </c:pt>
                <c:pt idx="3">
                  <c:v>2025 проект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2.5</c:v>
                </c:pt>
                <c:pt idx="3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78D0-4073-9F68-1B11C5012D0A}"/>
            </c:ext>
          </c:extLst>
        </c:ser>
        <c:dLbls/>
        <c:shape val="box"/>
        <c:axId val="102262272"/>
        <c:axId val="102263808"/>
        <c:axId val="0"/>
      </c:bar3DChart>
      <c:catAx>
        <c:axId val="10226227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499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2263808"/>
        <c:crosses val="autoZero"/>
        <c:auto val="1"/>
        <c:lblAlgn val="ctr"/>
        <c:lblOffset val="100"/>
      </c:catAx>
      <c:valAx>
        <c:axId val="102263808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sz="1109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2262272"/>
        <c:crosses val="autoZero"/>
        <c:crossBetween val="between"/>
      </c:valAx>
      <c:spPr>
        <a:noFill/>
        <a:ln w="25380">
          <a:noFill/>
        </a:ln>
      </c:spPr>
    </c:plotArea>
    <c:legend>
      <c:legendPos val="b"/>
      <c:layout>
        <c:manualLayout>
          <c:xMode val="edge"/>
          <c:yMode val="edge"/>
          <c:x val="3.2986381239550146E-2"/>
          <c:y val="0.91709783731785088"/>
          <c:w val="0.89352228686321356"/>
          <c:h val="5.6360769275098102E-2"/>
        </c:manualLayout>
      </c:layout>
      <c:txPr>
        <a:bodyPr/>
        <a:lstStyle/>
        <a:p>
          <a:pPr>
            <a:defRPr sz="1373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solidFill>
        <a:srgbClr val="727CA3"/>
      </a:solidFill>
    </a:ln>
    <a:scene3d>
      <a:camera prst="orthographicFront"/>
      <a:lightRig rig="threePt" dir="t"/>
    </a:scene3d>
    <a:sp3d>
      <a:bevelT w="6350"/>
    </a:sp3d>
  </c:spPr>
  <c:txPr>
    <a:bodyPr/>
    <a:lstStyle/>
    <a:p>
      <a:pPr>
        <a:defRPr sz="1109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floor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923322683706082E-2"/>
          <c:y val="2.7881040892193787E-2"/>
          <c:w val="0.92545260915867944"/>
          <c:h val="0.895375884161019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сдачи в аренду земельных участков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dLbls>
            <c:spPr>
              <a:noFill/>
              <a:ln w="23006">
                <a:noFill/>
              </a:ln>
              <a:effectLst/>
            </c:spPr>
            <c:txPr>
              <a:bodyPr rot="-27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4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оценка</c:v>
                </c:pt>
                <c:pt idx="1">
                  <c:v>2023 проект</c:v>
                </c:pt>
                <c:pt idx="2">
                  <c:v>2024 проект</c:v>
                </c:pt>
                <c:pt idx="3">
                  <c:v>2025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1122.5999999999999</c:v>
                </c:pt>
                <c:pt idx="1">
                  <c:v>1425</c:v>
                </c:pt>
                <c:pt idx="2">
                  <c:v>1374.2</c:v>
                </c:pt>
                <c:pt idx="3">
                  <c:v>1312.4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4A-4438-9A42-8DBD79DAEB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сдачи в аренду муниципального имущества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8941652650834387E-3"/>
                  <c:y val="-2.657091652087630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4A-4438-9A42-8DBD79DAEB66}"/>
                </c:ext>
              </c:extLst>
            </c:dLbl>
            <c:dLbl>
              <c:idx val="1"/>
              <c:layout>
                <c:manualLayout>
                  <c:x val="4.6786315494990174E-3"/>
                  <c:y val="-2.670690940070669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4A-4438-9A42-8DBD79DAEB66}"/>
                </c:ext>
              </c:extLst>
            </c:dLbl>
            <c:dLbl>
              <c:idx val="2"/>
              <c:layout>
                <c:manualLayout>
                  <c:x val="1.5197905284801601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4A-4438-9A42-8DBD79DAEB66}"/>
                </c:ext>
              </c:extLst>
            </c:dLbl>
            <c:dLbl>
              <c:idx val="3"/>
              <c:layout>
                <c:manualLayout>
                  <c:x val="-1.6125482783034741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4A-4438-9A42-8DBD79DAEB66}"/>
                </c:ext>
              </c:extLst>
            </c:dLbl>
            <c:dLbl>
              <c:idx val="4"/>
              <c:layout>
                <c:manualLayout>
                  <c:x val="-2.6502214235230956E-5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4A-4438-9A42-8DBD79DAEB66}"/>
                </c:ext>
              </c:extLst>
            </c:dLbl>
            <c:spPr>
              <a:noFill/>
              <a:ln w="24883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4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оценка</c:v>
                </c:pt>
                <c:pt idx="1">
                  <c:v>2023 проект</c:v>
                </c:pt>
                <c:pt idx="2">
                  <c:v>2024 проект</c:v>
                </c:pt>
                <c:pt idx="3">
                  <c:v>2025 проект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218</c:v>
                </c:pt>
                <c:pt idx="1">
                  <c:v>218</c:v>
                </c:pt>
                <c:pt idx="2">
                  <c:v>218</c:v>
                </c:pt>
                <c:pt idx="3">
                  <c:v>218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44A-4438-9A42-8DBD79DAEB6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продажи земельных участков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7.0317557209179538E-4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4A-4438-9A42-8DBD79DAEB66}"/>
                </c:ext>
              </c:extLst>
            </c:dLbl>
            <c:dLbl>
              <c:idx val="1"/>
              <c:layout>
                <c:manualLayout>
                  <c:x val="0"/>
                  <c:y val="2.392344497607655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44A-4438-9A42-8DBD79DAEB66}"/>
                </c:ext>
              </c:extLst>
            </c:dLbl>
            <c:dLbl>
              <c:idx val="2"/>
              <c:layout>
                <c:manualLayout>
                  <c:x val="3.1189858918047601E-3"/>
                  <c:y val="3.6383557629220299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44A-4438-9A42-8DBD79DAEB66}"/>
                </c:ext>
              </c:extLst>
            </c:dLbl>
            <c:dLbl>
              <c:idx val="3"/>
              <c:layout>
                <c:manualLayout>
                  <c:x val="-9.9394700054232982E-17"/>
                  <c:y val="-2.279655581736694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44A-4438-9A42-8DBD79DAEB66}"/>
                </c:ext>
              </c:extLst>
            </c:dLbl>
            <c:spPr>
              <a:noFill/>
              <a:ln w="24883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4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оценка</c:v>
                </c:pt>
                <c:pt idx="1">
                  <c:v>2023 проект</c:v>
                </c:pt>
                <c:pt idx="2">
                  <c:v>2024 проект</c:v>
                </c:pt>
                <c:pt idx="3">
                  <c:v>2025 проект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718.1</c:v>
                </c:pt>
                <c:pt idx="1">
                  <c:v>210</c:v>
                </c:pt>
                <c:pt idx="2">
                  <c:v>200</c:v>
                </c:pt>
                <c:pt idx="3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44A-4438-9A42-8DBD79DAEB6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неналоговые доходы (включая штрафы)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7.4417738787454113E-4"/>
                  <c:y val="3.1848313150391154E-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7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44A-4438-9A42-8DBD79DAEB66}"/>
                </c:ext>
              </c:extLst>
            </c:dLbl>
            <c:dLbl>
              <c:idx val="1"/>
              <c:layout>
                <c:manualLayout>
                  <c:x val="1.5780998509751861E-3"/>
                  <c:y val="-2.3907465196922528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7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44A-4438-9A42-8DBD79DAEB66}"/>
                </c:ext>
              </c:extLst>
            </c:dLbl>
            <c:dLbl>
              <c:idx val="2"/>
              <c:layout>
                <c:manualLayout>
                  <c:x val="3.0453061589381021E-3"/>
                  <c:y val="-2.643427814022644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7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44A-4438-9A42-8DBD79DAEB66}"/>
                </c:ext>
              </c:extLst>
            </c:dLbl>
            <c:dLbl>
              <c:idx val="3"/>
              <c:layout>
                <c:manualLayout>
                  <c:x val="-2.8997903246098353E-3"/>
                  <c:y val="-2.687532073155897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6B-4A81-B3AC-0B710BA72B99}"/>
                </c:ext>
              </c:extLst>
            </c:dLbl>
            <c:spPr>
              <a:noFill/>
              <a:ln w="24883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7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оценка</c:v>
                </c:pt>
                <c:pt idx="1">
                  <c:v>2023 проект</c:v>
                </c:pt>
                <c:pt idx="2">
                  <c:v>2024 проект</c:v>
                </c:pt>
                <c:pt idx="3">
                  <c:v>2025 проект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1087.8</c:v>
                </c:pt>
                <c:pt idx="1">
                  <c:v>421.7</c:v>
                </c:pt>
                <c:pt idx="2">
                  <c:v>75</c:v>
                </c:pt>
                <c:pt idx="3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E44A-4438-9A42-8DBD79DAEB66}"/>
            </c:ext>
          </c:extLst>
        </c:ser>
        <c:dLbls/>
        <c:shape val="box"/>
        <c:axId val="102381824"/>
        <c:axId val="102445056"/>
        <c:axId val="0"/>
      </c:bar3DChart>
      <c:catAx>
        <c:axId val="102381824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7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445056"/>
        <c:crosses val="autoZero"/>
        <c:auto val="1"/>
        <c:lblAlgn val="ctr"/>
        <c:lblOffset val="100"/>
      </c:catAx>
      <c:valAx>
        <c:axId val="1024450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14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381824"/>
        <c:crosses val="autoZero"/>
        <c:crossBetween val="between"/>
      </c:valAx>
      <c:spPr>
        <a:noFill/>
        <a:ln w="25380">
          <a:noFill/>
        </a:ln>
        <a:effectLst/>
      </c:spPr>
    </c:plotArea>
    <c:legend>
      <c:legendPos val="t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37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7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37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7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43112484236671378"/>
          <c:y val="2.1500256585247152E-2"/>
          <c:w val="0.55262571447294484"/>
          <c:h val="0.26226953618910065"/>
        </c:manualLayout>
      </c:layout>
      <c:spPr>
        <a:solidFill>
          <a:srgbClr val="FBFBFB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14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14"/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1178646901195492"/>
          <c:y val="2.7139167635456953E-2"/>
          <c:w val="0.88821352631992256"/>
          <c:h val="0.8894320309630003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>
              <a:gsLst>
                <a:gs pos="0">
                  <a:schemeClr val="accent3"/>
                </a:gs>
                <a:gs pos="50000">
                  <a:srgbClr val="9CB86E"/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</c:spPr>
          <c:dLbls>
            <c:dLbl>
              <c:idx val="0"/>
              <c:layout>
                <c:manualLayout>
                  <c:x val="4.1825246909137142E-3"/>
                  <c:y val="-2.586409892508703E-2"/>
                </c:manualLayout>
              </c:layout>
              <c:numFmt formatCode="General" sourceLinked="0"/>
              <c:spPr/>
              <c:txPr>
                <a:bodyPr rot="-5400000" vert="horz"/>
                <a:lstStyle/>
                <a:p>
                  <a:pPr>
                    <a:defRPr sz="2038" b="1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61-4420-98E4-C40CAD03AEA5}"/>
                </c:ext>
              </c:extLst>
            </c:dLbl>
            <c:dLbl>
              <c:idx val="1"/>
              <c:layout>
                <c:manualLayout>
                  <c:x val="7.3897372630679871E-3"/>
                  <c:y val="-2.0640874695314046E-2"/>
                </c:manualLayout>
              </c:layout>
              <c:numFmt formatCode="General" sourceLinked="0"/>
              <c:spPr/>
              <c:txPr>
                <a:bodyPr rot="-5400000" vert="horz"/>
                <a:lstStyle/>
                <a:p>
                  <a:pPr>
                    <a:defRPr sz="2038" b="1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61-4420-98E4-C40CAD03AEA5}"/>
                </c:ext>
              </c:extLst>
            </c:dLbl>
            <c:dLbl>
              <c:idx val="2"/>
              <c:layout>
                <c:manualLayout>
                  <c:x val="7.4143403494851276E-3"/>
                  <c:y val="-2.3439339650860133E-2"/>
                </c:manualLayout>
              </c:layout>
              <c:numFmt formatCode="General" sourceLinked="0"/>
              <c:spPr>
                <a:noFill/>
              </c:spPr>
              <c:txPr>
                <a:bodyPr rot="-5400000" vert="horz"/>
                <a:lstStyle/>
                <a:p>
                  <a:pPr>
                    <a:defRPr sz="2038" b="1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A5-40AF-A12B-178504047342}"/>
                </c:ext>
              </c:extLst>
            </c:dLbl>
            <c:dLbl>
              <c:idx val="3"/>
              <c:layout>
                <c:manualLayout>
                  <c:x val="8.8910976993138956E-3"/>
                  <c:y val="-2.0765612967689032E-2"/>
                </c:manualLayout>
              </c:layout>
              <c:numFmt formatCode="General" sourceLinked="0"/>
              <c:spPr>
                <a:noFill/>
              </c:spPr>
              <c:txPr>
                <a:bodyPr rot="-5400000" vert="horz"/>
                <a:lstStyle/>
                <a:p>
                  <a:pPr>
                    <a:defRPr sz="2038" b="1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61-4420-98E4-C40CAD03AEA5}"/>
                </c:ext>
              </c:extLst>
            </c:dLbl>
            <c:dLbl>
              <c:idx val="4"/>
              <c:layout>
                <c:manualLayout>
                  <c:x val="1.1603279918787499E-2"/>
                  <c:y val="-3.0062268199153419E-2"/>
                </c:manualLayout>
              </c:layout>
              <c:numFmt formatCode="General" sourceLinked="0"/>
              <c:spPr/>
              <c:txPr>
                <a:bodyPr rot="-5400000" vert="horz"/>
                <a:lstStyle/>
                <a:p>
                  <a:pPr>
                    <a:defRPr sz="2038" b="1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61-4420-98E4-C40CAD03AEA5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2038" b="1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оценка</c:v>
                </c:pt>
                <c:pt idx="1">
                  <c:v>2023 проект</c:v>
                </c:pt>
                <c:pt idx="2">
                  <c:v>2024 проект</c:v>
                </c:pt>
                <c:pt idx="3">
                  <c:v>2025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34619.9</c:v>
                </c:pt>
                <c:pt idx="1">
                  <c:v>8057.6</c:v>
                </c:pt>
                <c:pt idx="2">
                  <c:v>3743</c:v>
                </c:pt>
                <c:pt idx="3">
                  <c:v>3743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661-4420-98E4-C40CAD03AEA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dLbls>
            <c:dLbl>
              <c:idx val="0"/>
              <c:layout>
                <c:manualLayout>
                  <c:x val="7.2663785321020512E-3"/>
                  <c:y val="0.1422525440879786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A5-40AF-A12B-178504047342}"/>
                </c:ext>
              </c:extLst>
            </c:dLbl>
            <c:dLbl>
              <c:idx val="1"/>
              <c:layout>
                <c:manualLayout>
                  <c:x val="7.2664929650621728E-3"/>
                  <c:y val="-2.182283485689050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A5-40AF-A12B-1785040473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 algn="ctr">
                  <a:defRPr lang="ru-RU" sz="2038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оценка</c:v>
                </c:pt>
                <c:pt idx="1">
                  <c:v>2023 проект</c:v>
                </c:pt>
                <c:pt idx="2">
                  <c:v>2024 проект</c:v>
                </c:pt>
                <c:pt idx="3">
                  <c:v>2025 проект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135071.70000000001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DC-4F4C-A1D6-1429AC7706D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Возврат безвозмездных поступлений прошлых лет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8.7197915580745564E-3"/>
                  <c:y val="0.300671168275748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38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A5-40AF-A12B-1785040473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38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оценка</c:v>
                </c:pt>
                <c:pt idx="1">
                  <c:v>2023 проект</c:v>
                </c:pt>
                <c:pt idx="2">
                  <c:v>2024 проект</c:v>
                </c:pt>
                <c:pt idx="3">
                  <c:v>2025 проект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-7811.4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3A5-40AF-A12B-178504047342}"/>
            </c:ext>
          </c:extLst>
        </c:ser>
        <c:dLbls/>
        <c:shape val="cylinder"/>
        <c:axId val="102671104"/>
        <c:axId val="102672640"/>
        <c:axId val="0"/>
      </c:bar3DChart>
      <c:catAx>
        <c:axId val="102671104"/>
        <c:scaling>
          <c:orientation val="minMax"/>
        </c:scaling>
        <c:axPos val="b"/>
        <c:numFmt formatCode="General" sourceLinked="1"/>
        <c:tickLblPos val="nextTo"/>
        <c:crossAx val="102672640"/>
        <c:crosses val="autoZero"/>
        <c:auto val="1"/>
        <c:lblAlgn val="ctr"/>
        <c:lblOffset val="50"/>
      </c:catAx>
      <c:valAx>
        <c:axId val="102672640"/>
        <c:scaling>
          <c:orientation val="minMax"/>
        </c:scaling>
        <c:axPos val="l"/>
        <c:majorGridlines/>
        <c:numFmt formatCode="General" sourceLinked="1"/>
        <c:tickLblPos val="nextTo"/>
        <c:crossAx val="102671104"/>
        <c:crosses val="autoZero"/>
        <c:crossBetween val="between"/>
      </c:valAx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33359496522439719"/>
          <c:y val="5.1728197850174094E-2"/>
          <c:w val="0.66640503477560464"/>
          <c:h val="0.2337126819364988"/>
        </c:manualLayout>
      </c:layout>
      <c:spPr>
        <a:solidFill>
          <a:srgbClr val="FBFBFB"/>
        </a:solidFill>
      </c:spPr>
      <c:txPr>
        <a:bodyPr/>
        <a:lstStyle/>
        <a:p>
          <a:pPr>
            <a:defRPr sz="1490" baseline="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34"/>
      </a:pPr>
      <a:endParaRPr lang="ru-RU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тыс.руб.</a:t>
            </a:r>
            <a:endParaRPr lang="en-US" sz="1800" dirty="0"/>
          </a:p>
        </c:rich>
      </c:tx>
      <c:layout>
        <c:manualLayout>
          <c:xMode val="edge"/>
          <c:yMode val="edge"/>
          <c:x val="0.76687962432947721"/>
          <c:y val="0.10280665982646807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9748427672955982E-2"/>
          <c:y val="0.11541212334259032"/>
          <c:w val="0.93081761006289365"/>
          <c:h val="0.7760880944011319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shade val="25000"/>
                    <a:satMod val="250000"/>
                  </a:schemeClr>
                </a:gs>
                <a:gs pos="68000">
                  <a:schemeClr val="accent1">
                    <a:tint val="86000"/>
                    <a:satMod val="115000"/>
                  </a:schemeClr>
                </a:gs>
                <a:gs pos="100000">
                  <a:schemeClr val="accent1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  <a:effectLst>
              <a:outerShdw blurRad="57150" dist="38100" dir="5400000" algn="ctr" rotWithShape="0">
                <a:scrgbClr r="0" g="0" b="0">
                  <a:shade val="9000"/>
                  <a:alpha val="48000"/>
                  <a:satMod val="105000"/>
                </a:scrgbClr>
              </a:outerShdw>
            </a:effectLst>
          </c:spPr>
          <c:dLbls>
            <c:dLbl>
              <c:idx val="0"/>
              <c:layout>
                <c:manualLayout>
                  <c:x val="-2.6717004026694385E-3"/>
                  <c:y val="1.3832885670655387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97-4713-A68F-67CFE5D24AB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(оценка)</c:v>
                </c:pt>
                <c:pt idx="1">
                  <c:v>2023 (проект)</c:v>
                </c:pt>
                <c:pt idx="2">
                  <c:v>2024 (проект)</c:v>
                </c:pt>
                <c:pt idx="3">
                  <c:v>2025 (проект)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254938.8</c:v>
                </c:pt>
                <c:pt idx="1">
                  <c:v>48374.3</c:v>
                </c:pt>
                <c:pt idx="2">
                  <c:v>46087.5</c:v>
                </c:pt>
                <c:pt idx="3">
                  <c:v>47642.2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B92-4C90-831D-F58BE3EE09BE}"/>
            </c:ext>
          </c:extLst>
        </c:ser>
        <c:dLbls/>
        <c:gapWidth val="100"/>
        <c:overlap val="-24"/>
        <c:axId val="102709120"/>
        <c:axId val="102710656"/>
      </c:barChart>
      <c:catAx>
        <c:axId val="1027091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102710656"/>
        <c:crosses val="autoZero"/>
        <c:auto val="1"/>
        <c:lblAlgn val="ctr"/>
        <c:lblOffset val="100"/>
      </c:catAx>
      <c:valAx>
        <c:axId val="1027106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70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029045741052846E-3"/>
          <c:y val="5.0713662521766317E-2"/>
          <c:w val="0.98208700019782458"/>
          <c:h val="0.94696438379005388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5766931249580307"/>
                  <c:y val="-0.15307597726819158"/>
                </c:manualLayout>
              </c:layout>
              <c:numFmt formatCode="0.0%" sourceLinked="0"/>
              <c:spPr/>
              <c:txPr>
                <a:bodyPr anchorCtr="0"/>
                <a:lstStyle/>
                <a:p>
                  <a:pPr algn="l">
                    <a:defRPr sz="2000" b="1"/>
                  </a:pPr>
                  <a:endParaRPr lang="ru-RU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B2-465B-B569-9BE8530F8112}"/>
                </c:ext>
              </c:extLst>
            </c:dLbl>
            <c:dLbl>
              <c:idx val="1"/>
              <c:layout>
                <c:manualLayout>
                  <c:x val="9.3729979328231044E-2"/>
                  <c:y val="0.22142805717519312"/>
                </c:manualLayout>
              </c:layout>
              <c:tx>
                <c:rich>
                  <a:bodyPr lIns="38100" tIns="19050" rIns="38100" bIns="19050" anchor="ctr" anchorCtr="0">
                    <a:noAutofit/>
                  </a:bodyPr>
                  <a:lstStyle/>
                  <a:p>
                    <a:pPr algn="l">
                      <a:defRPr sz="1500" b="1"/>
                    </a:pPr>
                    <a:r>
                      <a:rPr lang="ru-RU" sz="4000" dirty="0"/>
                      <a:t>ЖКХ
65,2%</a:t>
                    </a:r>
                  </a:p>
                </c:rich>
              </c:tx>
              <c:numFmt formatCode="0.0%" sourceLinked="0"/>
              <c:spPr>
                <a:noFill/>
                <a:ln w="12700">
                  <a:noFill/>
                </a:ln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1-CDB2-465B-B569-9BE8530F8112}"/>
                </c:ext>
              </c:extLst>
            </c:dLbl>
            <c:dLbl>
              <c:idx val="2"/>
              <c:layout>
                <c:manualLayout>
                  <c:x val="-6.4826141166947793E-2"/>
                  <c:y val="-0.16989688700486405"/>
                </c:manualLayout>
              </c:layout>
              <c:numFmt formatCode="0.0%" sourceLinked="0"/>
              <c:spPr>
                <a:noFill/>
                <a:ln w="12700">
                  <a:noFill/>
                </a:ln>
              </c:spPr>
              <c:txPr>
                <a:bodyPr lIns="38100" tIns="19050" rIns="38100" bIns="19050" anchor="ctr" anchorCtr="0">
                  <a:spAutoFit/>
                </a:bodyPr>
                <a:lstStyle/>
                <a:p>
                  <a:pPr algn="ctr">
                    <a:defRPr sz="1200" b="1"/>
                  </a:pPr>
                  <a:endParaRPr lang="ru-RU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B2-465B-B569-9BE8530F8112}"/>
                </c:ext>
              </c:extLst>
            </c:dLbl>
            <c:dLbl>
              <c:idx val="3"/>
              <c:layout>
                <c:manualLayout>
                  <c:x val="0.12051741129197648"/>
                  <c:y val="4.4528144718874077E-2"/>
                </c:manualLayout>
              </c:layout>
              <c:tx>
                <c:rich>
                  <a:bodyPr lIns="38100" tIns="19050" rIns="38100" bIns="19050" anchor="ctr" anchorCtr="0">
                    <a:noAutofit/>
                  </a:bodyPr>
                  <a:lstStyle/>
                  <a:p>
                    <a:pPr algn="ctr">
                      <a:defRPr sz="1200" b="1"/>
                    </a:pPr>
                    <a:r>
                      <a:rPr lang="ru-RU" sz="1200" dirty="0"/>
                      <a:t>Физ.культура
 и спорт
0,3%</a:t>
                    </a:r>
                  </a:p>
                </c:rich>
              </c:tx>
              <c:numFmt formatCode="0.0%" sourceLinked="0"/>
              <c:spPr>
                <a:noFill/>
                <a:ln w="12700">
                  <a:noFill/>
                </a:ln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3-CDB2-465B-B569-9BE8530F8112}"/>
                </c:ext>
              </c:extLst>
            </c:dLbl>
            <c:dLbl>
              <c:idx val="4"/>
              <c:layout>
                <c:manualLayout>
                  <c:x val="2.3769755241899514E-2"/>
                  <c:y val="-0.18642934582380533"/>
                </c:manualLayout>
              </c:layout>
              <c:tx>
                <c:rich>
                  <a:bodyPr lIns="38100" tIns="19050" rIns="38100" bIns="19050" anchor="ctr" anchorCtr="0">
                    <a:spAutoFit/>
                  </a:bodyPr>
                  <a:lstStyle/>
                  <a:p>
                    <a:pPr algn="l">
                      <a:defRPr sz="1400" b="1"/>
                    </a:pPr>
                    <a:r>
                      <a:rPr lang="ru-RU" sz="1300" dirty="0"/>
                      <a:t>Общегосударственные</a:t>
                    </a:r>
                    <a:br>
                      <a:rPr lang="ru-RU" sz="1300" dirty="0"/>
                    </a:br>
                    <a:r>
                      <a:rPr lang="ru-RU" sz="1300" dirty="0"/>
                      <a:t>вопросы
7,0%</a:t>
                    </a:r>
                  </a:p>
                </c:rich>
              </c:tx>
              <c:numFmt formatCode="0.0%" sourceLinked="0"/>
              <c:spPr>
                <a:noFill/>
                <a:ln w="12700">
                  <a:noFill/>
                </a:ln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073295395767276"/>
                      <c:h val="0.1703000147508640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CDB2-465B-B569-9BE8530F8112}"/>
                </c:ext>
              </c:extLst>
            </c:dLbl>
            <c:dLbl>
              <c:idx val="5"/>
              <c:layout>
                <c:manualLayout>
                  <c:x val="-5.0420332018737184E-2"/>
                  <c:y val="0.24124346265862168"/>
                </c:manualLayout>
              </c:layout>
              <c:tx>
                <c:rich>
                  <a:bodyPr lIns="38100" tIns="19050" rIns="38100" bIns="19050" anchor="ctr" anchorCtr="0">
                    <a:noAutofit/>
                  </a:bodyPr>
                  <a:lstStyle/>
                  <a:p>
                    <a:pPr algn="l">
                      <a:lnSpc>
                        <a:spcPct val="80000"/>
                      </a:lnSpc>
                      <a:defRPr sz="1400" b="1"/>
                    </a:pPr>
                    <a:r>
                      <a:rPr lang="ru-RU" sz="1200" spc="0" baseline="0" dirty="0"/>
                      <a:t>Национальная</a:t>
                    </a:r>
                  </a:p>
                  <a:p>
                    <a:pPr algn="l">
                      <a:lnSpc>
                        <a:spcPct val="80000"/>
                      </a:lnSpc>
                      <a:defRPr sz="1400" b="1"/>
                    </a:pPr>
                    <a:r>
                      <a:rPr lang="ru-RU" sz="1200" spc="0" baseline="0" dirty="0"/>
                      <a:t>   безопасность</a:t>
                    </a:r>
                  </a:p>
                  <a:p>
                    <a:pPr algn="l">
                      <a:lnSpc>
                        <a:spcPct val="80000"/>
                      </a:lnSpc>
                      <a:defRPr sz="1400" b="1"/>
                    </a:pPr>
                    <a:r>
                      <a:rPr lang="ru-RU" sz="1200" spc="0" baseline="0" dirty="0"/>
                      <a:t>      и право-</a:t>
                    </a:r>
                  </a:p>
                  <a:p>
                    <a:pPr algn="l">
                      <a:lnSpc>
                        <a:spcPct val="80000"/>
                      </a:lnSpc>
                      <a:defRPr sz="1400" b="1"/>
                    </a:pPr>
                    <a:r>
                      <a:rPr lang="ru-RU" sz="1200" spc="0" baseline="0" dirty="0"/>
                      <a:t>         охранительная</a:t>
                    </a:r>
                  </a:p>
                  <a:p>
                    <a:pPr algn="l">
                      <a:lnSpc>
                        <a:spcPct val="80000"/>
                      </a:lnSpc>
                      <a:defRPr sz="1400" b="1"/>
                    </a:pPr>
                    <a:r>
                      <a:rPr lang="ru-RU" sz="1200" spc="0" baseline="0" dirty="0"/>
                      <a:t>            деятельность</a:t>
                    </a:r>
                  </a:p>
                  <a:p>
                    <a:pPr algn="l">
                      <a:lnSpc>
                        <a:spcPct val="80000"/>
                      </a:lnSpc>
                      <a:defRPr sz="1400" b="1"/>
                    </a:pPr>
                    <a:r>
                      <a:rPr lang="ru-RU" sz="1200" spc="0" baseline="0" dirty="0"/>
                      <a:t>                       0,4%</a:t>
                    </a:r>
                  </a:p>
                </c:rich>
              </c:tx>
              <c:numFmt formatCode="0.0%" sourceLinked="0"/>
              <c:spPr>
                <a:noFill/>
                <a:ln w="12700">
                  <a:noFill/>
                </a:ln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626920623311004"/>
                      <c:h val="0.3143312969011225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E71A-4B20-A7B0-B310029D3113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B2-465B-B569-9BE8530F8112}"/>
                </c:ext>
              </c:extLst>
            </c:dLbl>
            <c:numFmt formatCode="0.0%" sourceLinked="0"/>
            <c:spPr>
              <a:noFill/>
              <a:ln w="12700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l">
                  <a:defRPr sz="1500" b="1"/>
                </a:pPr>
                <a:endParaRPr lang="ru-RU"/>
              </a:p>
            </c:txPr>
            <c:dLblPos val="ctr"/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Национальная экономика</c:v>
                </c:pt>
                <c:pt idx="1">
                  <c:v>ЖКХ</c:v>
                </c:pt>
                <c:pt idx="2">
                  <c:v>Культура</c:v>
                </c:pt>
                <c:pt idx="3">
                  <c:v>Физ.культура
 и спорт</c:v>
                </c:pt>
                <c:pt idx="4">
                  <c:v>Общегосударственные вопросы</c:v>
                </c:pt>
                <c:pt idx="5">
                  <c:v>Национальная безопасность
 и правоохранительная
деятельность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12920.8</c:v>
                </c:pt>
                <c:pt idx="1">
                  <c:v>31514.1</c:v>
                </c:pt>
                <c:pt idx="2">
                  <c:v>210</c:v>
                </c:pt>
                <c:pt idx="3">
                  <c:v>165</c:v>
                </c:pt>
                <c:pt idx="4">
                  <c:v>3364.4</c:v>
                </c:pt>
                <c:pt idx="5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DB2-465B-B569-9BE8530F8112}"/>
            </c:ext>
          </c:extLst>
        </c:ser>
        <c:dLbls/>
        <c:gapWidth val="100"/>
        <c:splitType val="percent"/>
        <c:splitPos val="4"/>
        <c:secondPieSize val="58"/>
        <c:serLines/>
      </c:ofPieChart>
      <c:spPr>
        <a:noFill/>
        <a:ln w="25411">
          <a:noFill/>
        </a:ln>
      </c:spPr>
    </c:plotArea>
    <c:plotVisOnly val="1"/>
    <c:dispBlanksAs val="zero"/>
  </c:chart>
  <c:spPr>
    <a:noFill/>
    <a:ln>
      <a:noFill/>
    </a:ln>
  </c:spPr>
  <c:externalData r:id="rId2"/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160"/>
      <c:perspective val="30"/>
    </c:view3D>
    <c:floor>
      <c:spPr>
        <a:noFill/>
        <a:ln w="9525" cap="flat" cmpd="sng" algn="ctr">
          <a:solidFill>
            <a:schemeClr val="tx1">
              <a:tint val="75000"/>
              <a:shade val="50000"/>
              <a:satMod val="103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50000"/>
              <a:satMod val="103000"/>
            </a:schemeClr>
          </a:contourClr>
        </a:sp3d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904700854700875E-3"/>
          <c:w val="0.79863822595209866"/>
          <c:h val="0.935680769230769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BD1-4B16-99BB-8AB32BBFA05E}"/>
              </c:ext>
            </c:extLst>
          </c:dPt>
          <c:dPt>
            <c:idx val="1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D1-4B16-99BB-8AB32BBFA05E}"/>
              </c:ext>
            </c:extLst>
          </c:dPt>
          <c:dLbls>
            <c:dLbl>
              <c:idx val="0"/>
              <c:layout>
                <c:manualLayout>
                  <c:x val="0.19163260026109338"/>
                  <c:y val="5.65351851851851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r>
                      <a:rPr lang="en-US" sz="3200" dirty="0"/>
                      <a:t>43 669,6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038360468580958"/>
                      <c:h val="0.2727245014245013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DBD1-4B16-99BB-8AB32BBFA05E}"/>
                </c:ext>
              </c:extLst>
            </c:dLbl>
            <c:dLbl>
              <c:idx val="1"/>
              <c:layout>
                <c:manualLayout>
                  <c:x val="-0.11044622238202773"/>
                  <c:y val="-0.2734358974358975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r>
                      <a:rPr lang="en-US" sz="2800" dirty="0"/>
                      <a:t>4 704,7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BD1-4B16-99BB-8AB32BBFA05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на финансирование муниципальных программ</c:v>
                </c:pt>
                <c:pt idx="1">
                  <c:v>расходы на непрограммные мероприятия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43669.599999999999</c:v>
                </c:pt>
                <c:pt idx="1">
                  <c:v>4704.7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D1-4B16-99BB-8AB32BBFA05E}"/>
            </c:ext>
          </c:extLst>
        </c:ser>
        <c:dLbls/>
      </c:pie3DChart>
      <c:spPr>
        <a:noFill/>
        <a:ln w="25388">
          <a:noFill/>
        </a:ln>
        <a:effectLst/>
      </c:spPr>
    </c:plotArea>
    <c:legend>
      <c:legendPos val="r"/>
      <c:layout>
        <c:manualLayout>
          <c:xMode val="edge"/>
          <c:yMode val="edge"/>
          <c:x val="0.68398450607410588"/>
          <c:y val="0.12216410256410361"/>
          <c:w val="0.31601549843842458"/>
          <c:h val="0.8007782051282056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799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2.23082E-7</cdr:x>
      <cdr:y>0.03078</cdr:y>
    </cdr:from>
    <cdr:to>
      <cdr:x>0.14071</cdr:x>
      <cdr:y>0.16666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" y="107960"/>
          <a:ext cx="630734" cy="476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r"/>
          <a:r>
            <a:rPr lang="ru-RU" sz="1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В 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0.50712</cdr:x>
      <cdr:y>0.45233</cdr:y>
    </cdr:from>
    <cdr:to>
      <cdr:x>0.6626</cdr:x>
      <cdr:y>0.57511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70713" y="1928826"/>
          <a:ext cx="1370694" cy="5235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dirty="0"/>
            <a:t>1,1%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2A6A-D16F-44C6-800F-5FD986A9A6B5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4D853-B636-4380-A15E-1DA80B1A75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014734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C787C-850D-43C1-9230-D56737425DEF}" type="datetimeFigureOut">
              <a:rPr lang="ru-RU" smtClean="0"/>
              <a:pPr/>
              <a:t>14.11.2022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1AA6B-A4C7-40A3-966B-38D3EC9378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038279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E5C5DD-5BBE-4421-8FB8-31B4765BCDC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4029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3C41-DDF1-4670-99D7-2EED15C1AF20}" type="datetime1">
              <a:rPr lang="ru-RU" smtClean="0"/>
              <a:pPr/>
              <a:t>14.11.2022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7938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7762-2308-4944-B191-F83B0B49CC31}" type="datetime1">
              <a:rPr lang="ru-RU" smtClean="0"/>
              <a:pPr/>
              <a:t>14.11.2022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2785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6077-537A-4951-A56F-D5FDA898679D}" type="datetime1">
              <a:rPr lang="ru-RU" smtClean="0"/>
              <a:pPr/>
              <a:t>14.11.2022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8425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F93E-9B09-44BB-979C-C9BAC478F557}" type="datetime1">
              <a:rPr lang="ru-RU" smtClean="0"/>
              <a:pPr/>
              <a:t>14.11.2022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4710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65A8-B404-4C52-AA4C-6D6C5E24A82B}" type="datetime1">
              <a:rPr lang="ru-RU" smtClean="0"/>
              <a:pPr/>
              <a:t>14.11.2022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859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9E3B-073E-4B0C-A41A-6DA992A0E18C}" type="datetime1">
              <a:rPr lang="ru-RU" smtClean="0"/>
              <a:pPr/>
              <a:t>14.11.2022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012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3B63-6300-48BA-A7C4-0C06C7FD15B1}" type="datetime1">
              <a:rPr lang="ru-RU" smtClean="0"/>
              <a:pPr/>
              <a:t>14.11.2022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2842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372D-EDE1-480B-BB86-AB4423853BBD}" type="datetime1">
              <a:rPr lang="ru-RU" smtClean="0"/>
              <a:pPr/>
              <a:t>14.11.2022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3774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F121-A0BD-492E-BAFB-639D513FDC31}" type="datetime1">
              <a:rPr lang="ru-RU" smtClean="0"/>
              <a:pPr/>
              <a:t>14.11.2022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7232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F362-3271-4293-B17E-1BFB969DA20A}" type="datetime1">
              <a:rPr lang="ru-RU" smtClean="0"/>
              <a:pPr/>
              <a:t>14.11.2022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517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35770" y="4947047"/>
            <a:ext cx="1532792" cy="2616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Бюджет для граждан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аблица 3"/>
          <p:cNvSpPr>
            <a:spLocks noGrp="1"/>
          </p:cNvSpPr>
          <p:nvPr>
            <p:ph type="tbl" sz="quarter" idx="10"/>
          </p:nvPr>
        </p:nvSpPr>
        <p:spPr>
          <a:xfrm>
            <a:off x="251520" y="1221600"/>
            <a:ext cx="8640960" cy="2646294"/>
          </a:xfrm>
        </p:spPr>
        <p:txBody>
          <a:bodyPr/>
          <a:lstStyle/>
          <a:p>
            <a:r>
              <a:rPr lang="ru-RU" dirty="0"/>
              <a:t>Вставка таблицы</a:t>
            </a:r>
          </a:p>
        </p:txBody>
      </p:sp>
    </p:spTree>
    <p:extLst>
      <p:ext uri="{BB962C8B-B14F-4D97-AF65-F5344CB8AC3E}">
        <p14:creationId xmlns:p14="http://schemas.microsoft.com/office/powerpoint/2010/main" xmlns="" val="300404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571500" y="4768454"/>
            <a:ext cx="8064500" cy="53578"/>
            <a:chOff x="571500" y="6357938"/>
            <a:chExt cx="8064500" cy="71437"/>
          </a:xfrm>
        </p:grpSpPr>
        <p:cxnSp>
          <p:nvCxnSpPr>
            <p:cNvPr id="3" name="Прямая соединительная линия 2"/>
            <p:cNvCxnSpPr/>
            <p:nvPr userDrawn="1"/>
          </p:nvCxnSpPr>
          <p:spPr>
            <a:xfrm>
              <a:off x="571500" y="6357938"/>
              <a:ext cx="8064500" cy="0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 userDrawn="1"/>
          </p:nvCxnSpPr>
          <p:spPr>
            <a:xfrm flipV="1">
              <a:off x="1428750" y="6429375"/>
              <a:ext cx="6191250" cy="0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381251" y="4820841"/>
            <a:ext cx="4442242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100" dirty="0">
                <a:solidFill>
                  <a:srgbClr val="376092"/>
                </a:solidFill>
                <a:latin typeface="Constantia" pitchFamily="18" charset="0"/>
                <a:cs typeface="Times New Roman" pitchFamily="18" charset="0"/>
              </a:rPr>
              <a:t>Отчет об исполнении  бюджета  МО МР «Сосногорск» за 2012 год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376092"/>
                </a:solidFill>
                <a:latin typeface="Constantia" pitchFamily="18" charset="0"/>
                <a:cs typeface="Times New Roman" pitchFamily="18" charset="0"/>
              </a:rPr>
              <a:t>Финуправление администрации МР «Сосногорск»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1571626" y="4869657"/>
            <a:ext cx="5929313" cy="273844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638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51373"/>
            <a:ext cx="8229600" cy="3292078"/>
          </a:xfrm>
        </p:spPr>
        <p:txBody>
          <a:bodyPr>
            <a:normAutofit/>
          </a:bodyPr>
          <a:lstStyle/>
          <a:p>
            <a:pPr lvl="0"/>
            <a:r>
              <a:rPr lang="ru-RU" noProof="0" dirty="0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E7DFB-A2A9-4FBD-90DF-A5332C198A32}" type="datetime1">
              <a:rPr lang="ru-RU" smtClean="0"/>
              <a:pPr>
                <a:defRPr/>
              </a:pPr>
              <a:t>14.11.2022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D3DE9-DCF9-4D58-9000-E54C39C88D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747C5-BAD9-4826-B5E3-0D25A39E08CB}" type="datetime1">
              <a:rPr lang="ru-RU" smtClean="0"/>
              <a:pPr>
                <a:defRPr/>
              </a:pPr>
              <a:t>14.11.2022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EC8F0-B71D-47EF-A7CB-51146B72B2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915816" y="789552"/>
            <a:ext cx="6131024" cy="70207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Нижний колонтитул 6"/>
          <p:cNvSpPr>
            <a:spLocks noGrp="1"/>
          </p:cNvSpPr>
          <p:nvPr>
            <p:ph type="ftr" sz="quarter" idx="10"/>
          </p:nvPr>
        </p:nvSpPr>
        <p:spPr>
          <a:xfrm>
            <a:off x="323850" y="4869657"/>
            <a:ext cx="8567738" cy="273844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аблица 3"/>
          <p:cNvSpPr>
            <a:spLocks noGrp="1"/>
          </p:cNvSpPr>
          <p:nvPr>
            <p:ph type="tbl" sz="quarter" idx="10"/>
          </p:nvPr>
        </p:nvSpPr>
        <p:spPr>
          <a:xfrm>
            <a:off x="251520" y="1221600"/>
            <a:ext cx="8640960" cy="2646294"/>
          </a:xfrm>
        </p:spPr>
        <p:txBody>
          <a:bodyPr/>
          <a:lstStyle/>
          <a:p>
            <a:r>
              <a:rPr lang="ru-RU" dirty="0"/>
              <a:t>Вставка таблицы</a:t>
            </a:r>
          </a:p>
        </p:txBody>
      </p:sp>
    </p:spTree>
    <p:extLst>
      <p:ext uri="{BB962C8B-B14F-4D97-AF65-F5344CB8AC3E}">
        <p14:creationId xmlns:p14="http://schemas.microsoft.com/office/powerpoint/2010/main" xmlns="" val="300404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/>
          <a:lstStyle/>
          <a:p>
            <a:fld id="{A7389E3B-073E-4B0C-A41A-6DA992A0E18C}" type="datetime1">
              <a:rPr lang="ru-RU" smtClean="0"/>
              <a:pPr/>
              <a:t>14.11.2022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35770" y="4947047"/>
            <a:ext cx="1532792" cy="2616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Бюджет для граждан</a:t>
            </a:r>
          </a:p>
        </p:txBody>
      </p:sp>
      <p:sp>
        <p:nvSpPr>
          <p:cNvPr id="4" name="Таблица 3"/>
          <p:cNvSpPr>
            <a:spLocks noGrp="1"/>
          </p:cNvSpPr>
          <p:nvPr>
            <p:ph type="tbl" sz="quarter" idx="10"/>
          </p:nvPr>
        </p:nvSpPr>
        <p:spPr>
          <a:xfrm>
            <a:off x="251520" y="1221600"/>
            <a:ext cx="8640960" cy="2646294"/>
          </a:xfrm>
        </p:spPr>
        <p:txBody>
          <a:bodyPr/>
          <a:lstStyle/>
          <a:p>
            <a:r>
              <a:rPr lang="ru-RU" dirty="0"/>
              <a:t>Вставка таблицы</a:t>
            </a:r>
          </a:p>
        </p:txBody>
      </p:sp>
    </p:spTree>
    <p:extLst>
      <p:ext uri="{BB962C8B-B14F-4D97-AF65-F5344CB8AC3E}">
        <p14:creationId xmlns:p14="http://schemas.microsoft.com/office/powerpoint/2010/main" xmlns="" val="300404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DE9EC">
                    <a:shade val="90000"/>
                  </a:srgbClr>
                </a:solidFill>
              </a:rPr>
              <a:pPr/>
              <a:t>14.11.2022</a:t>
            </a:fld>
            <a:endParaRPr lang="ru-RU">
              <a:solidFill>
                <a:srgbClr val="DDE9EC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DE9E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DE9E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8038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dirty="0"/>
              <a:t>Образец текста</a:t>
            </a:r>
          </a:p>
          <a:p>
            <a:pPr lvl="1" eaLnBrk="1" latinLnBrk="0" hangingPunct="1"/>
            <a:r>
              <a:rPr lang="ru-RU" dirty="0"/>
              <a:t>Второй уровень</a:t>
            </a:r>
          </a:p>
          <a:p>
            <a:pPr lvl="2" eaLnBrk="1" latinLnBrk="0" hangingPunct="1"/>
            <a:r>
              <a:rPr lang="ru-RU" dirty="0"/>
              <a:t>Третий уровень</a:t>
            </a:r>
          </a:p>
          <a:p>
            <a:pPr lvl="3" eaLnBrk="1" latinLnBrk="0" hangingPunct="1"/>
            <a:r>
              <a:rPr lang="ru-RU" dirty="0"/>
              <a:t>Четвертый уровень</a:t>
            </a:r>
          </a:p>
          <a:p>
            <a:pPr lvl="4" eaLnBrk="1" latinLnBrk="0" hangingPunct="1"/>
            <a:r>
              <a:rPr lang="ru-RU" dirty="0"/>
              <a:t>Пятый уровень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14.11.2022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264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DE9EC">
                    <a:shade val="90000"/>
                  </a:srgbClr>
                </a:solidFill>
              </a:rPr>
              <a:pPr/>
              <a:t>14.11.2022</a:t>
            </a:fld>
            <a:endParaRPr lang="ru-RU">
              <a:solidFill>
                <a:srgbClr val="DDE9EC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DE9E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DE9E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171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dirty="0"/>
              <a:t>Образец текста</a:t>
            </a:r>
          </a:p>
          <a:p>
            <a:pPr lvl="1" eaLnBrk="1" latinLnBrk="0" hangingPunct="1"/>
            <a:r>
              <a:rPr lang="ru-RU" dirty="0"/>
              <a:t>Второй уровень</a:t>
            </a:r>
          </a:p>
          <a:p>
            <a:pPr lvl="2" eaLnBrk="1" latinLnBrk="0" hangingPunct="1"/>
            <a:r>
              <a:rPr lang="ru-RU" dirty="0"/>
              <a:t>Третий уровень</a:t>
            </a:r>
          </a:p>
          <a:p>
            <a:pPr lvl="3" eaLnBrk="1" latinLnBrk="0" hangingPunct="1"/>
            <a:r>
              <a:rPr lang="ru-RU" dirty="0"/>
              <a:t>Четвертый уровень</a:t>
            </a:r>
          </a:p>
          <a:p>
            <a:pPr lvl="4" eaLnBrk="1" latinLnBrk="0" hangingPunct="1"/>
            <a:r>
              <a:rPr lang="ru-RU" dirty="0"/>
              <a:t>Пятый уровень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14.11.2022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0530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0" y="1394821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14.11.2022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151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14.11.2022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5232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14.11.2022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4736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14.11.2022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448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9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14.11.2022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81"/>
            <a:ext cx="609600" cy="273844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87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299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14.11.2022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8294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8F0B94C5-AF41-4065-8C09-096E27987007}" type="datetime1">
              <a:rPr lang="ru-RU" smtClean="0"/>
              <a:pPr/>
              <a:t>14.11.2022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2"/>
            <a:ext cx="2057400" cy="3908822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2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14.11.2022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143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3" y="1200154"/>
            <a:ext cx="4044462" cy="33944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200150"/>
            <a:ext cx="4044462" cy="16394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2953942"/>
            <a:ext cx="4044462" cy="16406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4B989-CB90-4903-959E-283FDAFA06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0543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аблица 3"/>
          <p:cNvSpPr>
            <a:spLocks noGrp="1"/>
          </p:cNvSpPr>
          <p:nvPr>
            <p:ph type="tbl" sz="quarter" idx="10"/>
          </p:nvPr>
        </p:nvSpPr>
        <p:spPr>
          <a:xfrm>
            <a:off x="251520" y="1221600"/>
            <a:ext cx="8640960" cy="2646294"/>
          </a:xfrm>
        </p:spPr>
        <p:txBody>
          <a:bodyPr/>
          <a:lstStyle/>
          <a:p>
            <a:r>
              <a:rPr lang="ru-RU" dirty="0"/>
              <a:t>Вставка таблицы</a:t>
            </a:r>
          </a:p>
        </p:txBody>
      </p:sp>
    </p:spTree>
    <p:extLst>
      <p:ext uri="{BB962C8B-B14F-4D97-AF65-F5344CB8AC3E}">
        <p14:creationId xmlns:p14="http://schemas.microsoft.com/office/powerpoint/2010/main" xmlns="" val="300404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5055F-AFED-4E13-A111-FFAD3C52E9F5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8D290-0ADA-4F34-B206-AC19BF7EA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5966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5055F-AFED-4E13-A111-FFAD3C52E9F5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8D290-0ADA-4F34-B206-AC19BF7EA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1088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31C5C-3DFC-401A-B1BC-7ED792C5B79B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32F10-ED02-458F-A817-6F24A29A34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8109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7729A-56C4-4AB6-9351-F1D36AC2038A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374F4-AA35-4BA5-A96B-8188E1D2AD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92305546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7729A-56C4-4AB6-9351-F1D36AC2038A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374F4-AA35-4BA5-A96B-8188E1D2AD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92305546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7729A-56C4-4AB6-9351-F1D36AC2038A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374F4-AA35-4BA5-A96B-8188E1D2AD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9230554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/>
          <a:lstStyle/>
          <a:p>
            <a:fld id="{94903C41-DDF1-4670-99D7-2EED15C1AF20}" type="datetime1">
              <a:rPr lang="ru-RU" smtClean="0"/>
              <a:pPr/>
              <a:t>14.11.2022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/>
          <a:lstStyle/>
          <a:p>
            <a:fld id="{A7389E3B-073E-4B0C-A41A-6DA992A0E18C}" type="datetime1">
              <a:rPr lang="ru-RU" smtClean="0"/>
              <a:pPr/>
              <a:t>14.11.2022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66865A8-B404-4C52-AA4C-6D6C5E24A82B}" type="datetime1">
              <a:rPr lang="ru-RU" smtClean="0"/>
              <a:pPr/>
              <a:t>14.11.2022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859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C227762-2308-4944-B191-F83B0B49CC31}" type="datetime1">
              <a:rPr lang="ru-RU" smtClean="0"/>
              <a:pPr/>
              <a:t>14.11.2022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2785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616E-0519-4293-B978-827A2C01CC8B}" type="datetime1">
              <a:rPr lang="ru-RU" smtClean="0"/>
              <a:pPr/>
              <a:t>14.11.2022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233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8313" y="4822032"/>
            <a:ext cx="85677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611188" y="4893469"/>
            <a:ext cx="8064500" cy="53579"/>
            <a:chOff x="571500" y="6357938"/>
            <a:chExt cx="8064500" cy="71437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571500" y="6357938"/>
              <a:ext cx="80645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1428750" y="6429375"/>
              <a:ext cx="619125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50" name="Рисунок 1"/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1169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117" y="120822"/>
            <a:ext cx="866142" cy="712843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702" r:id="rId5"/>
    <p:sldLayoutId id="2147483703" r:id="rId6"/>
    <p:sldLayoutId id="2147483705" r:id="rId7"/>
    <p:sldLayoutId id="2147483706" r:id="rId8"/>
  </p:sldLayoutIdLst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98D46-FADE-4A11-BC23-7A8CF6FF5706}" type="datetime1">
              <a:rPr lang="ru-RU" smtClean="0"/>
              <a:pPr/>
              <a:t>14.11.2022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752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86" r:id="rId12"/>
    <p:sldLayoutId id="2147483687" r:id="rId13"/>
  </p:sldLayoutIdLst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 descr="777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116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82032B-CCB8-41F7-B319-FC3609909262}" type="datetime1">
              <a:rPr lang="ru-RU" smtClean="0"/>
              <a:pPr>
                <a:defRPr/>
              </a:pPr>
              <a:t>14.11.2022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8313" y="4822032"/>
            <a:ext cx="85677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D8D319-0B0C-4A0A-98CA-89C5B267F7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571500" y="4768454"/>
            <a:ext cx="8064500" cy="53578"/>
            <a:chOff x="571500" y="6357938"/>
            <a:chExt cx="8064500" cy="71437"/>
          </a:xfrm>
        </p:grpSpPr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571500" y="6357938"/>
              <a:ext cx="8064500" cy="0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 flipV="1">
              <a:off x="1428750" y="6429375"/>
              <a:ext cx="6191250" cy="0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704" r:id="rId8"/>
  </p:sldLayoutIdLst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7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81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14.11.2022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81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81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0137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</p:sldLayoutIdLst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602" y="2147973"/>
            <a:ext cx="828680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Бюджет для граждан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endPos="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endPos="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endPos="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cap="all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endPos="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проекту решения Совета депутатов</a:t>
            </a:r>
            <a:br>
              <a:rPr lang="ru-RU" b="1" cap="all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endPos="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endPos="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окуловского</a:t>
            </a:r>
            <a:r>
              <a:rPr lang="ru-RU" b="1" cap="all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endPos="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поселения</a:t>
            </a:r>
            <a:br>
              <a:rPr lang="ru-RU" b="1" cap="all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endPos="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endPos="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</a:t>
            </a:r>
            <a:r>
              <a:rPr lang="ru-RU" b="1" cap="all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endPos="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окуловского</a:t>
            </a:r>
            <a:r>
              <a:rPr lang="ru-RU" b="1" cap="all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endPos="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поселения</a:t>
            </a:r>
            <a:br>
              <a:rPr lang="ru-RU" b="1" cap="all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endPos="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endPos="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2023 и на плановый период 2024 и 2025 годов»</a:t>
            </a:r>
          </a:p>
          <a:p>
            <a:pPr algn="ctr"/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2" descr="http://upload.wikimedia.org/wikipedia/commons/b/b0/Okulov.png?uselang=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1900" y="357172"/>
            <a:ext cx="1600200" cy="169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133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39751" y="86916"/>
            <a:ext cx="8353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Динамика бюджета городского поселения, 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тыс. рублей</a:t>
            </a:r>
          </a:p>
        </p:txBody>
      </p:sp>
      <p:graphicFrame>
        <p:nvGraphicFramePr>
          <p:cNvPr id="8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15225889"/>
              </p:ext>
            </p:extLst>
          </p:nvPr>
        </p:nvGraphicFramePr>
        <p:xfrm>
          <a:off x="107504" y="630169"/>
          <a:ext cx="8931945" cy="4209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13086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xmlns="" val="3775180990"/>
              </p:ext>
            </p:extLst>
          </p:nvPr>
        </p:nvGraphicFramePr>
        <p:xfrm>
          <a:off x="467544" y="3435845"/>
          <a:ext cx="8137599" cy="152169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951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08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08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08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43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Показатель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2023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2024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2025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33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j-lt"/>
                        </a:rPr>
                        <a:t>1. Объем доходов, всего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j-lt"/>
                        </a:rPr>
                        <a:t>48 374,3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j-lt"/>
                        </a:rPr>
                        <a:t>46 087,5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j-lt"/>
                        </a:rPr>
                        <a:t>47 642,2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3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- в расчете на 1 жителя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5,12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4,88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5,04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33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j-lt"/>
                        </a:rPr>
                        <a:t>2. Объем расходов, всего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j-lt"/>
                        </a:rPr>
                        <a:t>48 374,3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j-lt"/>
                        </a:rPr>
                        <a:t>46 087,5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j-lt"/>
                        </a:rPr>
                        <a:t>47 642,2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3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- в расчете на 1 жителя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5,12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4,88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</a:rPr>
                        <a:t>5,04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43808" y="642924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2023 год и на плановый период 2024 и 2025 годов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65412" y="2381026"/>
            <a:ext cx="6381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Численность постоянного населения городского поселения по состоянию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 01.01.2022 – 9 452 человека (источник – ТО ФСГС) </a:t>
            </a:r>
          </a:p>
        </p:txBody>
      </p:sp>
      <p:sp>
        <p:nvSpPr>
          <p:cNvPr id="6" name="object 2"/>
          <p:cNvSpPr>
            <a:spLocks noChangeArrowheads="1"/>
          </p:cNvSpPr>
          <p:nvPr/>
        </p:nvSpPr>
        <p:spPr bwMode="auto">
          <a:xfrm>
            <a:off x="395536" y="820176"/>
            <a:ext cx="2267744" cy="160755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45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6" descr="money_6d42b0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5464" y1="22203" x2="5464" y2="22203"/>
                        <a14:foregroundMark x1="59934" y1="34915" x2="59934" y2="34915"/>
                        <a14:foregroundMark x1="67053" y1="14237" x2="67053" y2="14237"/>
                        <a14:foregroundMark x1="67715" y1="5763" x2="67715" y2="5763"/>
                        <a14:foregroundMark x1="81954" y1="21017" x2="81954" y2="21017"/>
                        <a14:foregroundMark x1="87748" y1="65254" x2="87748" y2="65254"/>
                        <a14:foregroundMark x1="78974" y1="65763" x2="78974" y2="65763"/>
                        <a14:foregroundMark x1="67053" y1="47119" x2="67053" y2="47119"/>
                        <a14:foregroundMark x1="84272" y1="50678" x2="84272" y2="50678"/>
                        <a14:foregroundMark x1="92550" y1="54915" x2="92550" y2="54915"/>
                        <a14:foregroundMark x1="45199" y1="77966" x2="45199" y2="77966"/>
                        <a14:foregroundMark x1="62914" y1="75593" x2="62914" y2="75593"/>
                        <a14:foregroundMark x1="50497" y1="94915" x2="50497" y2="94915"/>
                        <a14:foregroundMark x1="84768" y1="12542" x2="84768" y2="12542"/>
                        <a14:foregroundMark x1="91887" y1="7119" x2="91887" y2="7119"/>
                        <a14:foregroundMark x1="66556" y1="82881" x2="66556" y2="82881"/>
                        <a14:foregroundMark x1="62914" y1="72542" x2="62914" y2="72542"/>
                        <a14:foregroundMark x1="93046" y1="11356" x2="93046" y2="11356"/>
                        <a14:foregroundMark x1="68212" y1="76780" x2="68212" y2="76780"/>
                        <a14:foregroundMark x1="87748" y1="9492" x2="87748" y2="9492"/>
                        <a14:foregroundMark x1="83113" y1="9322" x2="83113" y2="9322"/>
                        <a14:foregroundMark x1="84437" y1="6441" x2="84437" y2="6441"/>
                        <a14:foregroundMark x1="91391" y1="4237" x2="91391" y2="4237"/>
                        <a14:foregroundMark x1="95695" y1="6441" x2="95695" y2="6441"/>
                        <a14:foregroundMark x1="94536" y1="4237" x2="94536" y2="4237"/>
                      </a14:backgroundRemoval>
                    </a14:imgEffect>
                    <a14:imgEffect>
                      <a14:brightnessContrast bright="-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5670" y="94859"/>
            <a:ext cx="1979712" cy="145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490" name="Group 27"/>
          <p:cNvGrpSpPr>
            <a:grpSpLocks/>
          </p:cNvGrpSpPr>
          <p:nvPr/>
        </p:nvGrpSpPr>
        <p:grpSpPr bwMode="auto">
          <a:xfrm>
            <a:off x="468313" y="506015"/>
            <a:ext cx="8297862" cy="4371975"/>
            <a:chOff x="476" y="425"/>
            <a:chExt cx="5227" cy="3672"/>
          </a:xfrm>
        </p:grpSpPr>
        <p:sp>
          <p:nvSpPr>
            <p:cNvPr id="63492" name="Rectangle 4"/>
            <p:cNvSpPr>
              <a:spLocks noChangeArrowheads="1"/>
            </p:cNvSpPr>
            <p:nvPr/>
          </p:nvSpPr>
          <p:spPr bwMode="auto">
            <a:xfrm>
              <a:off x="1519" y="425"/>
              <a:ext cx="403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63493" name="AutoShape 12"/>
            <p:cNvSpPr>
              <a:spLocks noChangeArrowheads="1"/>
            </p:cNvSpPr>
            <p:nvPr/>
          </p:nvSpPr>
          <p:spPr bwMode="auto">
            <a:xfrm>
              <a:off x="2426" y="969"/>
              <a:ext cx="2495" cy="329"/>
            </a:xfrm>
            <a:prstGeom prst="flowChartAlternateProcess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>
                  <a:solidFill>
                    <a:prstClr val="white"/>
                  </a:solidFill>
                  <a:latin typeface="Times New Roman" pitchFamily="18" charset="0"/>
                </a:rPr>
                <a:t>Доходы бюджета</a:t>
              </a:r>
            </a:p>
          </p:txBody>
        </p:sp>
        <p:sp>
          <p:nvSpPr>
            <p:cNvPr id="63494" name="AutoShape 13"/>
            <p:cNvSpPr>
              <a:spLocks noChangeArrowheads="1"/>
            </p:cNvSpPr>
            <p:nvPr/>
          </p:nvSpPr>
          <p:spPr bwMode="auto">
            <a:xfrm>
              <a:off x="476" y="1480"/>
              <a:ext cx="1679" cy="317"/>
            </a:xfrm>
            <a:prstGeom prst="flowChartAlternateProcess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prstClr val="white"/>
                  </a:solidFill>
                  <a:latin typeface="Times New Roman" pitchFamily="18" charset="0"/>
                </a:rPr>
                <a:t>Налоговые </a:t>
              </a:r>
              <a:r>
                <a:rPr lang="ru-RU" sz="1600" b="1" dirty="0">
                  <a:solidFill>
                    <a:prstClr val="white"/>
                  </a:solidFill>
                  <a:latin typeface="Times New Roman" pitchFamily="18" charset="0"/>
                </a:rPr>
                <a:t>доходы</a:t>
              </a:r>
            </a:p>
          </p:txBody>
        </p:sp>
        <p:sp>
          <p:nvSpPr>
            <p:cNvPr id="63495" name="AutoShape 14"/>
            <p:cNvSpPr>
              <a:spLocks noChangeArrowheads="1"/>
            </p:cNvSpPr>
            <p:nvPr/>
          </p:nvSpPr>
          <p:spPr bwMode="auto">
            <a:xfrm>
              <a:off x="2245" y="1480"/>
              <a:ext cx="1679" cy="317"/>
            </a:xfrm>
            <a:prstGeom prst="flowChartAlternateProcess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white"/>
                  </a:solidFill>
                  <a:latin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63496" name="AutoShape 15"/>
            <p:cNvSpPr>
              <a:spLocks noChangeArrowheads="1"/>
            </p:cNvSpPr>
            <p:nvPr/>
          </p:nvSpPr>
          <p:spPr bwMode="auto">
            <a:xfrm>
              <a:off x="4014" y="1480"/>
              <a:ext cx="1679" cy="317"/>
            </a:xfrm>
            <a:prstGeom prst="flowChartAlternateProcess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>
                  <a:solidFill>
                    <a:prstClr val="white"/>
                  </a:solidFill>
                  <a:latin typeface="Times New Roman" pitchFamily="18" charset="0"/>
                </a:rPr>
                <a:t>Безвозмездные поступления</a:t>
              </a:r>
            </a:p>
          </p:txBody>
        </p:sp>
        <p:sp>
          <p:nvSpPr>
            <p:cNvPr id="63497" name="AutoShape 16"/>
            <p:cNvSpPr>
              <a:spLocks noChangeArrowheads="1"/>
            </p:cNvSpPr>
            <p:nvPr/>
          </p:nvSpPr>
          <p:spPr bwMode="auto">
            <a:xfrm>
              <a:off x="476" y="1823"/>
              <a:ext cx="1678" cy="2268"/>
            </a:xfrm>
            <a:prstGeom prst="flowChartAlternateProcess">
              <a:avLst/>
            </a:prstGeom>
            <a:solidFill>
              <a:srgbClr val="FF9933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prstClr val="black"/>
                  </a:solidFill>
                  <a:latin typeface="Times New Roman" pitchFamily="18" charset="0"/>
                </a:rPr>
                <a:t>Поступления от уплаты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prstClr val="black"/>
                  </a:solidFill>
                  <a:latin typeface="Times New Roman" pitchFamily="18" charset="0"/>
                </a:rPr>
                <a:t>налогов, установленных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prstClr val="black"/>
                  </a:solidFill>
                  <a:latin typeface="Times New Roman" pitchFamily="18" charset="0"/>
                </a:rPr>
                <a:t>Налоговым кодексом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prstClr val="black"/>
                  </a:solidFill>
                  <a:latin typeface="Times New Roman" pitchFamily="18" charset="0"/>
                </a:rPr>
                <a:t>Российской Федерации,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prstClr val="black"/>
                  </a:solidFill>
                  <a:latin typeface="Times New Roman" pitchFamily="18" charset="0"/>
                </a:rPr>
                <a:t>например: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prstClr val="black"/>
                  </a:solidFill>
                  <a:latin typeface="Times New Roman" pitchFamily="18" charset="0"/>
                </a:rPr>
                <a:t>- акцизы;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prstClr val="black"/>
                  </a:solidFill>
                  <a:latin typeface="Times New Roman" pitchFamily="18" charset="0"/>
                </a:rPr>
                <a:t>- налог на доходы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prstClr val="black"/>
                  </a:solidFill>
                  <a:latin typeface="Times New Roman" pitchFamily="18" charset="0"/>
                </a:rPr>
                <a:t>физических лиц;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prstClr val="black"/>
                  </a:solidFill>
                  <a:latin typeface="Times New Roman" pitchFamily="18" charset="0"/>
                </a:rPr>
                <a:t>-налог на имущество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prstClr val="black"/>
                  </a:solidFill>
                  <a:latin typeface="Times New Roman" pitchFamily="18" charset="0"/>
                </a:rPr>
                <a:t> физических лиц;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prstClr val="black"/>
                  </a:solidFill>
                  <a:latin typeface="Times New Roman" pitchFamily="18" charset="0"/>
                </a:rPr>
                <a:t>-земельный налог;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prstClr val="black"/>
                  </a:solidFill>
                  <a:latin typeface="Times New Roman" pitchFamily="18" charset="0"/>
                </a:rPr>
                <a:t>- другие налоги.</a:t>
              </a:r>
            </a:p>
          </p:txBody>
        </p:sp>
        <p:sp>
          <p:nvSpPr>
            <p:cNvPr id="63498" name="AutoShape 17"/>
            <p:cNvSpPr>
              <a:spLocks noChangeArrowheads="1"/>
            </p:cNvSpPr>
            <p:nvPr/>
          </p:nvSpPr>
          <p:spPr bwMode="auto">
            <a:xfrm>
              <a:off x="2245" y="1829"/>
              <a:ext cx="1678" cy="2268"/>
            </a:xfrm>
            <a:prstGeom prst="flowChartAlternateProcess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prstClr val="black"/>
                  </a:solidFill>
                  <a:latin typeface="Times New Roman" pitchFamily="18" charset="0"/>
                </a:rPr>
                <a:t>Поступления от уплаты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prstClr val="black"/>
                  </a:solidFill>
                  <a:latin typeface="Times New Roman" pitchFamily="18" charset="0"/>
                </a:rPr>
                <a:t>других платежей и сборов,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prstClr val="black"/>
                  </a:solidFill>
                  <a:latin typeface="Times New Roman" pitchFamily="18" charset="0"/>
                </a:rPr>
                <a:t>установленных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prstClr val="black"/>
                  </a:solidFill>
                  <a:latin typeface="Times New Roman" pitchFamily="18" charset="0"/>
                </a:rPr>
                <a:t>Законодательством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prstClr val="black"/>
                  </a:solidFill>
                  <a:latin typeface="Times New Roman" pitchFamily="18" charset="0"/>
                </a:rPr>
                <a:t>Российской Федерации,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prstClr val="black"/>
                  </a:solidFill>
                  <a:latin typeface="Times New Roman" pitchFamily="18" charset="0"/>
                </a:rPr>
                <a:t>а также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prstClr val="black"/>
                  </a:solidFill>
                  <a:latin typeface="Times New Roman" pitchFamily="18" charset="0"/>
                </a:rPr>
                <a:t>штрафов за нарушение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prstClr val="black"/>
                  </a:solidFill>
                  <a:latin typeface="Times New Roman" pitchFamily="18" charset="0"/>
                </a:rPr>
                <a:t>законодательства,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prstClr val="black"/>
                  </a:solidFill>
                  <a:latin typeface="Times New Roman" pitchFamily="18" charset="0"/>
                </a:rPr>
                <a:t>например: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prstClr val="black"/>
                  </a:solidFill>
                  <a:latin typeface="Times New Roman" pitchFamily="18" charset="0"/>
                </a:rPr>
                <a:t>-доходы от использования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prstClr val="black"/>
                  </a:solidFill>
                  <a:latin typeface="Times New Roman" pitchFamily="18" charset="0"/>
                </a:rPr>
                <a:t>муниципального имущества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prstClr val="black"/>
                  </a:solidFill>
                  <a:latin typeface="Times New Roman" pitchFamily="18" charset="0"/>
                </a:rPr>
                <a:t>и земли;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prstClr val="black"/>
                  </a:solidFill>
                  <a:latin typeface="Times New Roman" pitchFamily="18" charset="0"/>
                </a:rPr>
                <a:t>- штрафные санкции;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prstClr val="black"/>
                  </a:solidFill>
                  <a:latin typeface="Times New Roman" pitchFamily="18" charset="0"/>
                </a:rPr>
                <a:t>- другие.</a:t>
              </a:r>
            </a:p>
          </p:txBody>
        </p:sp>
        <p:sp>
          <p:nvSpPr>
            <p:cNvPr id="63499" name="AutoShape 18"/>
            <p:cNvSpPr>
              <a:spLocks noChangeArrowheads="1"/>
            </p:cNvSpPr>
            <p:nvPr/>
          </p:nvSpPr>
          <p:spPr bwMode="auto">
            <a:xfrm>
              <a:off x="4025" y="1823"/>
              <a:ext cx="1678" cy="2268"/>
            </a:xfrm>
            <a:prstGeom prst="flowChartAlternateProcess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Поступления от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других бюджетов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бюджетной системы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(межбюджетные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трансферты).</a:t>
              </a:r>
            </a:p>
          </p:txBody>
        </p:sp>
        <p:sp>
          <p:nvSpPr>
            <p:cNvPr id="63500" name="Line 21"/>
            <p:cNvSpPr>
              <a:spLocks noChangeShapeType="1"/>
            </p:cNvSpPr>
            <p:nvPr/>
          </p:nvSpPr>
          <p:spPr bwMode="auto">
            <a:xfrm>
              <a:off x="3651" y="129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3501" name="Line 22"/>
            <p:cNvSpPr>
              <a:spLocks noChangeShapeType="1"/>
            </p:cNvSpPr>
            <p:nvPr/>
          </p:nvSpPr>
          <p:spPr bwMode="auto">
            <a:xfrm flipH="1">
              <a:off x="1292" y="1389"/>
              <a:ext cx="23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3502" name="Line 23"/>
            <p:cNvSpPr>
              <a:spLocks noChangeShapeType="1"/>
            </p:cNvSpPr>
            <p:nvPr/>
          </p:nvSpPr>
          <p:spPr bwMode="auto">
            <a:xfrm>
              <a:off x="1292" y="138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3503" name="Line 24"/>
            <p:cNvSpPr>
              <a:spLocks noChangeShapeType="1"/>
            </p:cNvSpPr>
            <p:nvPr/>
          </p:nvSpPr>
          <p:spPr bwMode="auto">
            <a:xfrm>
              <a:off x="3651" y="1389"/>
              <a:ext cx="12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3504" name="Line 25"/>
            <p:cNvSpPr>
              <a:spLocks noChangeShapeType="1"/>
            </p:cNvSpPr>
            <p:nvPr/>
          </p:nvSpPr>
          <p:spPr bwMode="auto">
            <a:xfrm>
              <a:off x="4921" y="138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3505" name="Line 26"/>
            <p:cNvSpPr>
              <a:spLocks noChangeShapeType="1"/>
            </p:cNvSpPr>
            <p:nvPr/>
          </p:nvSpPr>
          <p:spPr bwMode="auto">
            <a:xfrm>
              <a:off x="3107" y="138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63491" name="Slide Number Placeholder 5"/>
          <p:cNvSpPr txBox="1">
            <a:spLocks noGrp="1"/>
          </p:cNvSpPr>
          <p:nvPr/>
        </p:nvSpPr>
        <p:spPr bwMode="auto">
          <a:xfrm>
            <a:off x="8748714" y="4869657"/>
            <a:ext cx="395287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86EFBFE-1767-4DE9-B1C3-0153FDAF9989}" type="slidenum">
              <a:rPr lang="en-US" altLang="ru-RU" sz="1200">
                <a:solidFill>
                  <a:srgbClr val="898989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ru-RU" sz="1200">
              <a:solidFill>
                <a:srgbClr val="89898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55776" y="388272"/>
            <a:ext cx="6180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городского поселения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030493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34"/>
            <a:ext cx="8176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Нормативы зачислений налоговых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неналоговых доходов в бюджет городского поселения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3635157"/>
              </p:ext>
            </p:extLst>
          </p:nvPr>
        </p:nvGraphicFramePr>
        <p:xfrm>
          <a:off x="755576" y="1167594"/>
          <a:ext cx="7148320" cy="24302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60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104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17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006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Налоги и сборы,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</a:rPr>
                        <a:t> установленные законодательством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Бюджет поселения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069">
                <a:tc rowSpan="5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федеральные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1. Акцизы, в том числе</a:t>
                      </a:r>
                      <a:endParaRPr lang="ru-RU" sz="1200" b="1" i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i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606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доходы от уплаты акцизов на нефтепродукты</a:t>
                      </a:r>
                      <a:endParaRPr lang="ru-RU" sz="1200" b="1" i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0,1871 </a:t>
                      </a:r>
                      <a:r>
                        <a:rPr lang="ru-RU" sz="12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%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606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2. Налог на доходы физических лиц</a:t>
                      </a:r>
                      <a:endParaRPr lang="ru-RU" sz="1200" b="1" i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10 %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42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  3. Налоги со специальными налоговыми режимами: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 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782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единый сельскохозяйственный налог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50 %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0863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aseline="0" dirty="0">
                          <a:solidFill>
                            <a:schemeClr val="tx1"/>
                          </a:solidFill>
                        </a:rPr>
                        <a:t>местные</a:t>
                      </a:r>
                      <a:endParaRPr lang="ru-RU" sz="11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vert="vert27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  1. Налог на имущество физических лиц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100 %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909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  2. Земельный налог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100 %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5082478"/>
              </p:ext>
            </p:extLst>
          </p:nvPr>
        </p:nvGraphicFramePr>
        <p:xfrm>
          <a:off x="755576" y="3687012"/>
          <a:ext cx="7148320" cy="4860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60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104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17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605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Неналоговые доходы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Бюджет поселения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3452728"/>
              </p:ext>
            </p:extLst>
          </p:nvPr>
        </p:nvGraphicFramePr>
        <p:xfrm>
          <a:off x="755576" y="4065055"/>
          <a:ext cx="7128792" cy="4509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0912"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1. Доходы от использования имущества, находящегося в муниципальной собственности</a:t>
                      </a:r>
                      <a:endParaRPr lang="ru-RU" sz="1200" b="0" i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100 %</a:t>
                      </a:r>
                      <a:endParaRPr lang="ru-RU" sz="1200" b="0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5546035"/>
              </p:ext>
            </p:extLst>
          </p:nvPr>
        </p:nvGraphicFramePr>
        <p:xfrm>
          <a:off x="779648" y="4497102"/>
          <a:ext cx="7104720" cy="5049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388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58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918"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2. Доходы от продажи материальных и нематериальных активов</a:t>
                      </a:r>
                      <a:endParaRPr lang="ru-RU" sz="1200" b="0" i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100 %</a:t>
                      </a:r>
                      <a:endParaRPr lang="ru-RU" sz="1200" b="0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50420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428610"/>
            <a:ext cx="3200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Виды доходов</a:t>
            </a:r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50774100"/>
              </p:ext>
            </p:extLst>
          </p:nvPr>
        </p:nvGraphicFramePr>
        <p:xfrm>
          <a:off x="304800" y="1005576"/>
          <a:ext cx="4000528" cy="14478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00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Налоговые  доходы 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-Налог на доходы физических лиц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-Акцизы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Налог на имущество физических лиц     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Земельный налог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Единый сельскохозяйственный налог</a:t>
                      </a:r>
                    </a:p>
                    <a:p>
                      <a:pPr algn="l">
                        <a:buFontTx/>
                        <a:buChar char="-"/>
                      </a:pP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5128397"/>
              </p:ext>
            </p:extLst>
          </p:nvPr>
        </p:nvGraphicFramePr>
        <p:xfrm>
          <a:off x="304800" y="2293395"/>
          <a:ext cx="4000528" cy="1082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00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Неналоговые  доходы 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34290" marB="34290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l"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Аренда имущества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Доходы</a:t>
                      </a:r>
                      <a:r>
                        <a:rPr lang="ru-RU" sz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от реализации имущества, в </a:t>
                      </a:r>
                      <a:r>
                        <a:rPr lang="ru-RU" sz="12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т.ч</a:t>
                      </a:r>
                      <a:r>
                        <a:rPr lang="ru-RU" sz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. земельных участков</a:t>
                      </a:r>
                    </a:p>
                    <a:p>
                      <a:pPr algn="l">
                        <a:buFontTx/>
                        <a:buChar char="-"/>
                      </a:pP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35073161"/>
              </p:ext>
            </p:extLst>
          </p:nvPr>
        </p:nvGraphicFramePr>
        <p:xfrm>
          <a:off x="304800" y="3219822"/>
          <a:ext cx="4000528" cy="154390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00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Безвозмездные перечисления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34290" marB="34290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 том числе поступления от других бюджетов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(федерального и регионального уровней)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Их также</a:t>
                      </a:r>
                      <a:r>
                        <a:rPr lang="ru-RU" sz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называют -м</a:t>
                      </a: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ежбюджетные трансферты</a:t>
                      </a:r>
                    </a:p>
                  </a:txBody>
                  <a:tcPr marT="34290" marB="34290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01306" y="563086"/>
            <a:ext cx="484269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Структура доходов бюджета городского поселения на 2023 год ( тыс.рублей)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8013874"/>
              </p:ext>
            </p:extLst>
          </p:nvPr>
        </p:nvGraphicFramePr>
        <p:xfrm>
          <a:off x="4786314" y="1214428"/>
          <a:ext cx="3857652" cy="151216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6821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54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5920">
                <a:tc>
                  <a:txBody>
                    <a:bodyPr/>
                    <a:lstStyle/>
                    <a:p>
                      <a:r>
                        <a:rPr kumimoji="0" lang="ru-RU" sz="1400" kern="1200" dirty="0"/>
                        <a:t>Доходы всего</a:t>
                      </a:r>
                      <a:endParaRPr kumimoji="0" lang="ru-RU" sz="14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/>
                        <a:t>48 374,3</a:t>
                      </a:r>
                      <a:endParaRPr kumimoji="0" lang="ru-RU" sz="14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920">
                <a:tc>
                  <a:txBody>
                    <a:bodyPr/>
                    <a:lstStyle/>
                    <a:p>
                      <a:r>
                        <a:rPr lang="ru-RU" sz="1400" dirty="0"/>
                        <a:t>из</a:t>
                      </a:r>
                      <a:r>
                        <a:rPr lang="ru-RU" sz="1400" baseline="0" dirty="0"/>
                        <a:t> </a:t>
                      </a:r>
                      <a:r>
                        <a:rPr kumimoji="0" lang="ru-RU" sz="1400" kern="1200" dirty="0"/>
                        <a:t>них</a:t>
                      </a:r>
                      <a:endParaRPr kumimoji="0" lang="ru-RU" sz="14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5920">
                <a:tc>
                  <a:txBody>
                    <a:bodyPr/>
                    <a:lstStyle/>
                    <a:p>
                      <a:r>
                        <a:rPr kumimoji="0" lang="ru-RU" sz="1400" kern="1200" dirty="0"/>
                        <a:t>Налоговые</a:t>
                      </a:r>
                      <a:r>
                        <a:rPr lang="ru-RU" sz="1400" baseline="0" dirty="0"/>
                        <a:t> </a:t>
                      </a:r>
                      <a:r>
                        <a:rPr kumimoji="0" lang="ru-RU" sz="1400" kern="1200" dirty="0"/>
                        <a:t>доходы</a:t>
                      </a:r>
                      <a:endParaRPr kumimoji="0" lang="ru-RU" sz="14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/>
                        <a:t>38 042,0</a:t>
                      </a:r>
                      <a:endParaRPr lang="ru-RU" sz="1400" baseline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5920">
                <a:tc>
                  <a:txBody>
                    <a:bodyPr/>
                    <a:lstStyle/>
                    <a:p>
                      <a:r>
                        <a:rPr kumimoji="0" lang="ru-RU" sz="1400" kern="1200" dirty="0"/>
                        <a:t>Неналоговые</a:t>
                      </a:r>
                      <a:r>
                        <a:rPr lang="ru-RU" sz="1400" dirty="0"/>
                        <a:t> </a:t>
                      </a:r>
                      <a:r>
                        <a:rPr kumimoji="0" lang="ru-RU" sz="1400" kern="1200" dirty="0"/>
                        <a:t>доходы</a:t>
                      </a:r>
                      <a:endParaRPr kumimoji="0" lang="ru-RU" sz="14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/>
                        <a:t>2 274,7</a:t>
                      </a:r>
                      <a:endParaRPr lang="ru-RU" sz="1400" baseline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8488">
                <a:tc>
                  <a:txBody>
                    <a:bodyPr/>
                    <a:lstStyle/>
                    <a:p>
                      <a:r>
                        <a:rPr lang="ru-RU" sz="1400" dirty="0"/>
                        <a:t>Безвозмездные </a:t>
                      </a:r>
                      <a:r>
                        <a:rPr kumimoji="0" lang="ru-RU" sz="1400" kern="1200" dirty="0"/>
                        <a:t>перечисления</a:t>
                      </a:r>
                      <a:endParaRPr kumimoji="0" lang="ru-RU" sz="14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/>
                        <a:t>8 057,6</a:t>
                      </a:r>
                      <a:endParaRPr lang="ru-RU" sz="1400" baseline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0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38289798"/>
              </p:ext>
            </p:extLst>
          </p:nvPr>
        </p:nvGraphicFramePr>
        <p:xfrm>
          <a:off x="4661346" y="2749635"/>
          <a:ext cx="4482654" cy="2630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71235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357172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Доходы городского поселения (структура)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44977" y="771550"/>
            <a:ext cx="1944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( </a:t>
            </a:r>
            <a:r>
              <a:rPr lang="ru-RU" dirty="0" err="1"/>
              <a:t>тыс.рублей</a:t>
            </a:r>
            <a:r>
              <a:rPr lang="ru-RU" dirty="0"/>
              <a:t>)</a:t>
            </a:r>
          </a:p>
        </p:txBody>
      </p:sp>
      <p:graphicFrame>
        <p:nvGraphicFramePr>
          <p:cNvPr id="7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24507482"/>
              </p:ext>
            </p:extLst>
          </p:nvPr>
        </p:nvGraphicFramePr>
        <p:xfrm>
          <a:off x="214282" y="928676"/>
          <a:ext cx="8594725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9923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96540" y="428610"/>
            <a:ext cx="8353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Динамика  поступления налоговых доходов бюджета городского поселения,  тыс. рублей</a:t>
            </a:r>
          </a:p>
        </p:txBody>
      </p:sp>
      <p:graphicFrame>
        <p:nvGraphicFramePr>
          <p:cNvPr id="8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90926986"/>
              </p:ext>
            </p:extLst>
          </p:nvPr>
        </p:nvGraphicFramePr>
        <p:xfrm>
          <a:off x="299688" y="933450"/>
          <a:ext cx="8747125" cy="42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5684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95287" y="359808"/>
            <a:ext cx="8353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Динамика  поступления неналоговых доходов бюджета городского поселения,  тыс. рублей</a:t>
            </a:r>
          </a:p>
        </p:txBody>
      </p:sp>
      <p:graphicFrame>
        <p:nvGraphicFramePr>
          <p:cNvPr id="8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60513021"/>
              </p:ext>
            </p:extLst>
          </p:nvPr>
        </p:nvGraphicFramePr>
        <p:xfrm>
          <a:off x="205234" y="1061033"/>
          <a:ext cx="8759254" cy="378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17521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28160" y="483518"/>
            <a:ext cx="8353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ysClr val="window" lastClr="FFFFFF">
                <a:alpha val="40000"/>
              </a:sys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Динамика безвозмездных поступлений бюджета </a:t>
            </a:r>
            <a:b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</a:b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городского поселения, тыс. руб.</a:t>
            </a:r>
          </a:p>
        </p:txBody>
      </p:sp>
      <p:graphicFrame>
        <p:nvGraphicFramePr>
          <p:cNvPr id="6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84932909"/>
              </p:ext>
            </p:extLst>
          </p:nvPr>
        </p:nvGraphicFramePr>
        <p:xfrm>
          <a:off x="142844" y="1071552"/>
          <a:ext cx="8738741" cy="392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9699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23440"/>
            <a:ext cx="82809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Расходы бюджета городского поселения</a:t>
            </a:r>
          </a:p>
          <a:p>
            <a:pPr algn="ctr"/>
            <a:endParaRPr lang="ru-RU" sz="1000" b="1" u="sng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1600" b="1" u="sng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Расходы бюджета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– денежные средства, направляемые на финансовое обеспечение задач и функций городского поселения</a:t>
            </a:r>
          </a:p>
          <a:p>
            <a:pPr algn="ctr"/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1288003760_calculatorsave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95537" y="2039994"/>
            <a:ext cx="3430891" cy="233195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graphicFrame>
        <p:nvGraphicFramePr>
          <p:cNvPr id="7" name="Содержимое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3164704493"/>
              </p:ext>
            </p:extLst>
          </p:nvPr>
        </p:nvGraphicFramePr>
        <p:xfrm>
          <a:off x="4067944" y="1329612"/>
          <a:ext cx="4753527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023494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6260" y="573529"/>
            <a:ext cx="2519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439361"/>
            <a:ext cx="87849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ru-RU" sz="1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Вводная часть - слайд 3-9</a:t>
            </a:r>
          </a:p>
          <a:p>
            <a:pPr marL="0"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lvl="1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Общие характеристики бюджета городского поселения - слайд 10-11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lvl="1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Доходы бюджета городского поселения - слайд 12-18</a:t>
            </a:r>
          </a:p>
          <a:p>
            <a:pPr marL="0"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lvl="1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городского поселения - слайд 19-27</a:t>
            </a:r>
          </a:p>
          <a:p>
            <a:pPr marL="0" lvl="1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Межбюджетные отношения - слайд 28-31</a:t>
            </a:r>
          </a:p>
          <a:p>
            <a:pPr marL="0"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Picture 4" descr="http://fs.homegate.ru/file/26675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95536" y="357504"/>
            <a:ext cx="1862137" cy="1457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79762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6057" y="487060"/>
            <a:ext cx="83198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на 2023 год и на плановый период 2024 и 2025 годов</a:t>
            </a: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7020272" y="1419622"/>
            <a:ext cx="17564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prstClr val="black"/>
                </a:solidFill>
                <a:latin typeface="Bookman Old Style" pitchFamily="18" charset="0"/>
              </a:rPr>
              <a:t>(тыс.руб.)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9395205"/>
              </p:ext>
            </p:extLst>
          </p:nvPr>
        </p:nvGraphicFramePr>
        <p:xfrm>
          <a:off x="323528" y="1739545"/>
          <a:ext cx="8463240" cy="3208469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9107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941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45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19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19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59922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/>
                        <a:t>Раздел</a:t>
                      </a:r>
                    </a:p>
                  </a:txBody>
                  <a:tcPr marL="91439" marR="91439" marT="34292" marB="34292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/>
                        <a:t>Наименование</a:t>
                      </a:r>
                    </a:p>
                  </a:txBody>
                  <a:tcPr marL="91439" marR="91439" marT="34292" marB="34292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/>
                        <a:t>2023  год</a:t>
                      </a:r>
                    </a:p>
                  </a:txBody>
                  <a:tcPr marL="91439" marR="91439" marT="34292" marB="34292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/>
                        <a:t> 2024  год</a:t>
                      </a:r>
                    </a:p>
                  </a:txBody>
                  <a:tcPr marL="91439" marR="91439" marT="34292" marB="34292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/>
                        <a:t>2025  год</a:t>
                      </a:r>
                    </a:p>
                  </a:txBody>
                  <a:tcPr marL="91439" marR="91439" marT="34292" marB="34292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45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/>
                        <a:t>01</a:t>
                      </a:r>
                    </a:p>
                  </a:txBody>
                  <a:tcPr marL="91439" marR="91439" marT="34292" marB="34292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/>
                        <a:t>ОБЩЕГОСУДАРСТВЕННЫЕ ВОПРОСЫ</a:t>
                      </a:r>
                    </a:p>
                  </a:txBody>
                  <a:tcPr marL="91439" marR="91439" marT="34292" marB="34292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3 364,4</a:t>
                      </a:r>
                    </a:p>
                  </a:txBody>
                  <a:tcPr marL="7620" marR="71999" marT="571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3 600,0</a:t>
                      </a:r>
                    </a:p>
                  </a:txBody>
                  <a:tcPr marL="7620" marR="71999" marT="571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3 800,0</a:t>
                      </a:r>
                    </a:p>
                  </a:txBody>
                  <a:tcPr marL="7620" marR="71999" marT="571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134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/>
                        <a:t>03</a:t>
                      </a:r>
                    </a:p>
                  </a:txBody>
                  <a:tcPr marL="91439" marR="91439" marT="34292" marB="34292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/>
                        <a:t>НАЦИОНАЛЬНАЯ БЕЗОПАСНОСТЬ И ПРАВООХРАНИТЕЛЬНАЯ ДЕЯТЕЛЬНОСТЬ</a:t>
                      </a:r>
                    </a:p>
                  </a:txBody>
                  <a:tcPr marL="91439" marR="91439" marT="34292" marB="34292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7620" marR="71999" marT="571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1 050,0</a:t>
                      </a:r>
                    </a:p>
                  </a:txBody>
                  <a:tcPr marL="7620" marR="71999" marT="571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1 050,0</a:t>
                      </a:r>
                    </a:p>
                  </a:txBody>
                  <a:tcPr marL="7620" marR="71999" marT="571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245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/>
                        <a:t>04</a:t>
                      </a:r>
                    </a:p>
                  </a:txBody>
                  <a:tcPr marL="91439" marR="91439" marT="34292" marB="34292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/>
                        <a:t>НАЦИОНАЛЬНАЯ ЭКОНОМИКА</a:t>
                      </a:r>
                    </a:p>
                  </a:txBody>
                  <a:tcPr marL="91439" marR="91439" marT="34292" marB="34292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12 920,8</a:t>
                      </a:r>
                    </a:p>
                  </a:txBody>
                  <a:tcPr marL="7620" marR="71999" marT="571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10 539,4</a:t>
                      </a:r>
                    </a:p>
                  </a:txBody>
                  <a:tcPr marL="7620" marR="71999" marT="571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11 641,7</a:t>
                      </a:r>
                    </a:p>
                  </a:txBody>
                  <a:tcPr marL="7620" marR="71999" marT="571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245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/>
                        <a:t>05</a:t>
                      </a:r>
                    </a:p>
                  </a:txBody>
                  <a:tcPr marL="91439" marR="91439" marT="34292" marB="34292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/>
                        <a:t>ЖИЛИЩНО-КОММУНАЛЬНОЕ ХОЗЯЙСТВО</a:t>
                      </a:r>
                    </a:p>
                  </a:txBody>
                  <a:tcPr marL="91439" marR="91439" marT="34292" marB="34292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31 514,1</a:t>
                      </a:r>
                    </a:p>
                  </a:txBody>
                  <a:tcPr marL="7620" marR="71999" marT="571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28 700,0</a:t>
                      </a:r>
                    </a:p>
                  </a:txBody>
                  <a:tcPr marL="7620" marR="71999" marT="571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25 750,0</a:t>
                      </a:r>
                    </a:p>
                  </a:txBody>
                  <a:tcPr marL="7620" marR="71999" marT="571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245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/>
                        <a:t>08</a:t>
                      </a:r>
                    </a:p>
                  </a:txBody>
                  <a:tcPr marL="91439" marR="91439" marT="34292" marB="34292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/>
                        <a:t>КУЛЬТУРА, КИНЕМАТОГРАФИЯ</a:t>
                      </a:r>
                    </a:p>
                  </a:txBody>
                  <a:tcPr marL="91439" marR="91439" marT="34292" marB="34292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210,0</a:t>
                      </a:r>
                    </a:p>
                  </a:txBody>
                  <a:tcPr marL="7620" marR="71999" marT="571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210, 0</a:t>
                      </a:r>
                    </a:p>
                  </a:txBody>
                  <a:tcPr marL="7620" marR="71999" marT="571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210,0</a:t>
                      </a:r>
                    </a:p>
                  </a:txBody>
                  <a:tcPr marL="7620" marR="71999" marT="571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245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/>
                        <a:t>11</a:t>
                      </a:r>
                    </a:p>
                  </a:txBody>
                  <a:tcPr marL="91439" marR="91439" marT="34292" marB="34292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/>
                        <a:t>ФИЗИЧЕСКАЯ КУЛЬТУРА И СПОРТ</a:t>
                      </a:r>
                    </a:p>
                  </a:txBody>
                  <a:tcPr marL="91439" marR="91439" marT="34292" marB="34292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165,0</a:t>
                      </a:r>
                    </a:p>
                  </a:txBody>
                  <a:tcPr marL="7620" marR="71999" marT="571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165,0</a:t>
                      </a:r>
                    </a:p>
                  </a:txBody>
                  <a:tcPr marL="7620" marR="71999" marT="571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165,0</a:t>
                      </a:r>
                    </a:p>
                  </a:txBody>
                  <a:tcPr marL="7620" marR="71999" marT="571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2458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439" marR="91439" marT="34292" marB="34292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УСЛОВНО УТВЕРЖДЕННЫЕ РАСХОДЫ</a:t>
                      </a:r>
                    </a:p>
                  </a:txBody>
                  <a:tcPr marL="91439" marR="91439" marT="34292" marB="34292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7620" marR="71999" marT="571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1 823,1</a:t>
                      </a:r>
                    </a:p>
                  </a:txBody>
                  <a:tcPr marL="7620" marR="71999" marT="571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5 025,5</a:t>
                      </a:r>
                    </a:p>
                  </a:txBody>
                  <a:tcPr marL="7620" marR="71999" marT="571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2458"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400" dirty="0"/>
                        <a:t>ИТОГО</a:t>
                      </a:r>
                      <a:endParaRPr lang="ru-RU" sz="1400" b="1" dirty="0"/>
                    </a:p>
                  </a:txBody>
                  <a:tcPr marL="91439" marR="91439" marT="34292" marB="34292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48 374,3</a:t>
                      </a:r>
                    </a:p>
                  </a:txBody>
                  <a:tcPr marL="9017" marR="71999" marT="6763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46 087,5</a:t>
                      </a:r>
                    </a:p>
                  </a:txBody>
                  <a:tcPr marL="9017" marR="71999" marT="6763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47 642,2</a:t>
                      </a:r>
                    </a:p>
                  </a:txBody>
                  <a:tcPr marL="9017" marR="71999" marT="6763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57960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42409" y="87018"/>
            <a:ext cx="835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2022 год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9DF3A3DC-00DB-41CC-B2CC-86DD015DD9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40721873"/>
              </p:ext>
            </p:extLst>
          </p:nvPr>
        </p:nvGraphicFramePr>
        <p:xfrm>
          <a:off x="142844" y="755865"/>
          <a:ext cx="8815888" cy="4264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428610"/>
            <a:ext cx="7674076" cy="6849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бюджета на 2023 год в расчете на 1-го жителя в разрезе основных направлений (руб.)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15868" y="1274953"/>
            <a:ext cx="3600000" cy="4860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ОБЩЕГОСУДАРСТВЕННЫЕ ВОПРОСЫ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5868" y="2674999"/>
            <a:ext cx="3600000" cy="4516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НАЦИОНАЛЬНАЯ</a:t>
            </a:r>
            <a:r>
              <a:rPr lang="ru-RU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ЭКОНОМИКА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5868" y="3223239"/>
            <a:ext cx="3600000" cy="5319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ЖИЛИЩНО-КОММУНАЛЬНОЕ ХОЗЯЙСТВО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5868" y="3851807"/>
            <a:ext cx="3600000" cy="4860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КУЛЬТУРА</a:t>
            </a:r>
            <a:r>
              <a:rPr lang="ru-RU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, </a:t>
            </a:r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КИНЕМАТОГРАФИЯ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88000" y="1274400"/>
            <a:ext cx="2916000" cy="4860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356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88000" y="2675700"/>
            <a:ext cx="2916000" cy="450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1 367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88000" y="3223800"/>
            <a:ext cx="2916000" cy="531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3 334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88000" y="3852900"/>
            <a:ext cx="2916000" cy="486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22</a:t>
            </a:r>
            <a:endParaRPr lang="ru-RU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248000" y="1404350"/>
            <a:ext cx="1295624" cy="21602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248000" y="2787774"/>
            <a:ext cx="1295624" cy="21602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248000" y="3381840"/>
            <a:ext cx="1295624" cy="21602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4248000" y="3975906"/>
            <a:ext cx="1295624" cy="21602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5868" y="1829055"/>
            <a:ext cx="3600000" cy="7208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688000" y="1857600"/>
            <a:ext cx="2916000" cy="720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4248000" y="2085696"/>
            <a:ext cx="1295624" cy="21602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 rot="10800000" flipV="1">
            <a:off x="515868" y="4434450"/>
            <a:ext cx="3600000" cy="4394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ФИЗИЧЕСКАЯ</a:t>
            </a:r>
            <a:r>
              <a:rPr lang="ru-RU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КУЛЬТУРА</a:t>
            </a:r>
            <a:r>
              <a:rPr lang="ru-RU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И СПОРТ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4247999" y="4549434"/>
            <a:ext cx="1296000" cy="216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688000" y="4434449"/>
            <a:ext cx="2916000" cy="4401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xmlns="" val="3138866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179512" y="500048"/>
            <a:ext cx="8964488" cy="972108"/>
          </a:xfrm>
        </p:spPr>
        <p:txBody>
          <a:bodyPr anchor="t">
            <a:noAutofit/>
          </a:bodyPr>
          <a:lstStyle/>
          <a:p>
            <a:pPr algn="ctr" eaLnBrk="1" hangingPunct="1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МУНИЦИПАЛЬНЫХ ПРОГРАММ ГОРОДСКОГО ПОСЕЛЕНИЯ В ОБЩЕМ ОБЪЁМЕ РАСХОДОВ МЕСТНОГО БЮДЖЕТА В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2023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ГОДУ, тыс. рублей</a:t>
            </a: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04854938"/>
              </p:ext>
            </p:extLst>
          </p:nvPr>
        </p:nvGraphicFramePr>
        <p:xfrm>
          <a:off x="0" y="1785932"/>
          <a:ext cx="8766212" cy="35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33231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27785" y="62753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8847" y="1158131"/>
            <a:ext cx="6768752" cy="7020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документ, определяющий: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4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4755" y="1958684"/>
            <a:ext cx="8568952" cy="810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муниципальной политики в определенной сфере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4755" y="2983806"/>
            <a:ext cx="8568952" cy="81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их достижения</a:t>
            </a:r>
          </a:p>
          <a:p>
            <a:pPr algn="ctr"/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8000" y="3996000"/>
            <a:ext cx="8568952" cy="81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используемых финансовых ресурсов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8451" y="600369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бюджет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(муниципальные программы)</a:t>
            </a:r>
          </a:p>
        </p:txBody>
      </p:sp>
    </p:spTree>
    <p:extLst>
      <p:ext uri="{BB962C8B-B14F-4D97-AF65-F5344CB8AC3E}">
        <p14:creationId xmlns:p14="http://schemas.microsoft.com/office/powerpoint/2010/main" xmlns="" val="2950753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animBg="1"/>
      <p:bldP spid="10" grpId="0" animBg="1"/>
      <p:bldP spid="11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514350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14282" y="107139"/>
            <a:ext cx="8929718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lnSpc>
                <a:spcPts val="1600"/>
              </a:lnSpc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Объемы бюджетных ассигнований на реализацию муниципальных  программ городского поселения, тыс.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5567737"/>
              </p:ext>
            </p:extLst>
          </p:nvPr>
        </p:nvGraphicFramePr>
        <p:xfrm>
          <a:off x="-1" y="642924"/>
          <a:ext cx="9144033" cy="4315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0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Наименование муниципальных программ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Проект бюджета</a:t>
                      </a:r>
                      <a:br>
                        <a:rPr lang="ru-RU" sz="900" dirty="0">
                          <a:effectLst/>
                        </a:rPr>
                      </a:br>
                      <a:r>
                        <a:rPr lang="ru-RU" sz="900" dirty="0">
                          <a:effectLst/>
                        </a:rPr>
                        <a:t>2023</a:t>
                      </a:r>
                      <a:r>
                        <a:rPr lang="ru-RU" sz="900" baseline="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год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Проект бюджета 2024 год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Проект бюджета 2025 год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современной городской среды 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территории </a:t>
                      </a:r>
                      <a:r>
                        <a:rPr lang="ru-RU" sz="9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Окуловского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городского поселения на 2018-2024 годы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3 054,5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326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и содержание автомобильных дорог 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 пользования местного значения в границах </a:t>
                      </a:r>
                      <a:r>
                        <a:rPr lang="ru-RU" sz="9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Окуловского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городского поселения на 2019-2025 годы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11 145,8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9 544,4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10 646,7</a:t>
                      </a: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61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 территории </a:t>
                      </a:r>
                      <a:r>
                        <a:rPr lang="ru-RU" sz="9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Окуловского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городского поселения на 2019-2025 годы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13 750,0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15 900</a:t>
                      </a:r>
                      <a:r>
                        <a:rPr lang="ru-RU" sz="900" baseline="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,0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12 950,0</a:t>
                      </a: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6758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Усиление противопожарной защиты 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территории  городского поселения на 2019-2025 годы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благоустроенными жилыми помещениями граждан  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территории </a:t>
                      </a:r>
                      <a:r>
                        <a:rPr lang="ru-RU" sz="9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Окуловского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городского поселения на 2017-2025 годы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5 859,6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2 600,0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2 600,0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Улучшение жилищных условий граждан 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повышение качества жилищно-коммунальных услуг в </a:t>
                      </a:r>
                      <a:r>
                        <a:rPr lang="ru-RU" sz="9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Окуловском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городском поселении на 2018-2025 годы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3 250,0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4 200,0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4 200,0</a:t>
                      </a: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622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Градостроительная политика 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территории </a:t>
                      </a:r>
                      <a:r>
                        <a:rPr lang="ru-RU" sz="9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Окуловского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городского поселения на 2016-2025 годы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527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безопасности дорожного движения  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территории </a:t>
                      </a:r>
                      <a:r>
                        <a:rPr lang="ru-RU" sz="9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Окуловского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городского поселения на 2016-2025 годы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1 100,0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510,0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Капитальный  и текущий ремонт муниципального жилого фонда 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9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Окуловском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городском поселении на 2016-2025 годы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1 800,0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2 000,0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2 000,0</a:t>
                      </a: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8891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системы управления муниципальным имуществом 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9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Окуловском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городском поселении на 2016-2025 годы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3 209,7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3 710,0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3 710,0</a:t>
                      </a: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766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Создание, модернизация и поддержание в постоянной готовности местной системы оповещения 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Окуловского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городского поселения на 2020-2025 годы</a:t>
                      </a: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600,0</a:t>
                      </a: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8168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43 669,6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39 714,4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38 066,7</a:t>
                      </a: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299246" y="3507854"/>
            <a:ext cx="2928938" cy="1500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200" b="1" dirty="0"/>
              <a:t>Условно</a:t>
            </a:r>
            <a:br>
              <a:rPr lang="ru-RU" sz="1200" b="1" dirty="0"/>
            </a:br>
            <a:r>
              <a:rPr lang="ru-RU" sz="1200" b="1" dirty="0">
                <a:latin typeface="+mj-lt"/>
              </a:rPr>
              <a:t>утвержденные</a:t>
            </a: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dirty="0"/>
              <a:t>расходы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2024 г – 1 823,1 тыс. руб.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2025 г – 5 025,2 тыс. руб.</a:t>
            </a:r>
          </a:p>
        </p:txBody>
      </p:sp>
      <p:sp>
        <p:nvSpPr>
          <p:cNvPr id="24" name="Овал 23"/>
          <p:cNvSpPr/>
          <p:nvPr/>
        </p:nvSpPr>
        <p:spPr>
          <a:xfrm>
            <a:off x="6036100" y="542632"/>
            <a:ext cx="2928958" cy="137040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/>
              <a:t>Межбюджетные трансферты </a:t>
            </a:r>
          </a:p>
          <a:p>
            <a:pPr algn="ctr">
              <a:defRPr/>
            </a:pPr>
            <a:r>
              <a:rPr lang="ru-RU" sz="1050" dirty="0"/>
              <a:t>на осуществление </a:t>
            </a:r>
            <a:r>
              <a:rPr lang="ru-RU" sz="1050" dirty="0">
                <a:latin typeface="+mj-lt"/>
              </a:rPr>
              <a:t>полномочий</a:t>
            </a:r>
            <a:r>
              <a:rPr lang="ru-RU" sz="1050" dirty="0"/>
              <a:t> по решению вопросов местного значения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2023 – 354,7 тыс. руб.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514350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07950" y="86916"/>
            <a:ext cx="8928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Непрограммные</a:t>
            </a: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расходы городского поселения</a:t>
            </a:r>
          </a:p>
        </p:txBody>
      </p:sp>
      <p:sp>
        <p:nvSpPr>
          <p:cNvPr id="21" name="Овал 20"/>
          <p:cNvSpPr/>
          <p:nvPr/>
        </p:nvSpPr>
        <p:spPr>
          <a:xfrm>
            <a:off x="6536166" y="1995686"/>
            <a:ext cx="2500330" cy="140612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Мероприятия в области </a:t>
            </a:r>
            <a:r>
              <a:rPr lang="ru-RU" sz="1200" b="1" dirty="0"/>
              <a:t>физической культуры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2023 г – 165 тыс. руб.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2024 г – 165 тыс. руб.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2025 г – 165 тыс. руб</a:t>
            </a:r>
            <a:r>
              <a:rPr lang="ru-RU" sz="14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3" name="Овал 22"/>
          <p:cNvSpPr/>
          <p:nvPr/>
        </p:nvSpPr>
        <p:spPr>
          <a:xfrm>
            <a:off x="106778" y="1885704"/>
            <a:ext cx="2428892" cy="140612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Мероприятия в </a:t>
            </a:r>
            <a:r>
              <a:rPr lang="ru-RU" sz="1200" dirty="0">
                <a:latin typeface="+mj-lt"/>
              </a:rPr>
              <a:t>сфере</a:t>
            </a:r>
            <a:r>
              <a:rPr lang="ru-RU" sz="1200" dirty="0"/>
              <a:t> </a:t>
            </a:r>
            <a:r>
              <a:rPr lang="ru-RU" sz="1200" b="1" dirty="0"/>
              <a:t>культуры</a:t>
            </a:r>
            <a:r>
              <a:rPr lang="ru-RU" sz="1200" dirty="0"/>
              <a:t>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 2023 г – 210 тыс. руб.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2024 г – 210 тыс. руб.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2025 г – 210 тыс. руб</a:t>
            </a:r>
            <a:r>
              <a:rPr lang="ru-RU" sz="12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2" name="Овал 21"/>
          <p:cNvSpPr/>
          <p:nvPr/>
        </p:nvSpPr>
        <p:spPr>
          <a:xfrm>
            <a:off x="392498" y="514994"/>
            <a:ext cx="2700337" cy="125656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Резервные фонды </a:t>
            </a:r>
            <a:r>
              <a:rPr lang="ru-RU" sz="1200" b="1" kern="0" dirty="0">
                <a:solidFill>
                  <a:prstClr val="white"/>
                </a:solidFill>
                <a:latin typeface="Calibri"/>
              </a:rPr>
              <a:t>местных</a:t>
            </a:r>
            <a:r>
              <a:rPr lang="ru-RU" sz="1200" dirty="0"/>
              <a:t> администраций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2023 г -  150  тыс. руб.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2024 г – 150 тыс. руб.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2025 г – 150 тыс. руб.</a:t>
            </a:r>
          </a:p>
        </p:txBody>
      </p:sp>
      <p:sp>
        <p:nvSpPr>
          <p:cNvPr id="28" name="Стрелка углом 27"/>
          <p:cNvSpPr/>
          <p:nvPr/>
        </p:nvSpPr>
        <p:spPr>
          <a:xfrm>
            <a:off x="4788024" y="987574"/>
            <a:ext cx="1187450" cy="6477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 rot="4439236">
            <a:off x="3007857" y="1849230"/>
            <a:ext cx="329803" cy="1169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17403609">
            <a:off x="5753633" y="1885469"/>
            <a:ext cx="330994" cy="1169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372200" y="3471020"/>
            <a:ext cx="2643206" cy="154900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На осуществление регулярных перевозок пассажиров и багажа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2023 г – 25 тыс. руб.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2024 г – 25 тыс. руб.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2025 г – 25 тыс. руб</a:t>
            </a:r>
            <a:r>
              <a:rPr lang="ru-RU" sz="14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5" name="Овал 14"/>
          <p:cNvSpPr/>
          <p:nvPr/>
        </p:nvSpPr>
        <p:spPr>
          <a:xfrm>
            <a:off x="249622" y="3435300"/>
            <a:ext cx="2928958" cy="158472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/>
              <a:t>Обеспечение деятельности </a:t>
            </a:r>
            <a:r>
              <a:rPr lang="ru-RU" sz="1050" dirty="0"/>
              <a:t>подведомственных учреждений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2023 г – 3 800 тыс. руб.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2024 г – 4 000 тыс. руб.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2025 г – 4 000 тыс. </a:t>
            </a:r>
            <a:r>
              <a:rPr lang="ru-RU" sz="1200" b="1" dirty="0" err="1">
                <a:solidFill>
                  <a:srgbClr val="FFFF00"/>
                </a:solidFill>
              </a:rPr>
              <a:t>руб</a:t>
            </a:r>
            <a:endParaRPr lang="ru-RU" sz="1200" b="1" dirty="0">
              <a:solidFill>
                <a:srgbClr val="FFFF00"/>
              </a:solidFill>
            </a:endParaRPr>
          </a:p>
        </p:txBody>
      </p:sp>
      <p:sp>
        <p:nvSpPr>
          <p:cNvPr id="6" name="Стрелка углом 27">
            <a:extLst>
              <a:ext uri="{FF2B5EF4-FFF2-40B4-BE49-F238E27FC236}">
                <a16:creationId xmlns:a16="http://schemas.microsoft.com/office/drawing/2014/main" xmlns="" id="{9347E6A4-47E6-7B67-54EE-219C0C5F3817}"/>
              </a:ext>
            </a:extLst>
          </p:cNvPr>
          <p:cNvSpPr/>
          <p:nvPr/>
        </p:nvSpPr>
        <p:spPr>
          <a:xfrm flipH="1">
            <a:off x="3168526" y="987574"/>
            <a:ext cx="1187450" cy="6477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 вниз 25">
            <a:extLst>
              <a:ext uri="{FF2B5EF4-FFF2-40B4-BE49-F238E27FC236}">
                <a16:creationId xmlns:a16="http://schemas.microsoft.com/office/drawing/2014/main" xmlns="" id="{2318AFF6-BB04-DEAF-1FD1-61BDF2D2274D}"/>
              </a:ext>
            </a:extLst>
          </p:cNvPr>
          <p:cNvSpPr/>
          <p:nvPr/>
        </p:nvSpPr>
        <p:spPr>
          <a:xfrm rot="2834277">
            <a:off x="3147709" y="2726828"/>
            <a:ext cx="329803" cy="1169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25">
            <a:extLst>
              <a:ext uri="{FF2B5EF4-FFF2-40B4-BE49-F238E27FC236}">
                <a16:creationId xmlns:a16="http://schemas.microsoft.com/office/drawing/2014/main" xmlns="" id="{755725DC-B5A0-452A-ADD6-1B0FB835C546}"/>
              </a:ext>
            </a:extLst>
          </p:cNvPr>
          <p:cNvSpPr/>
          <p:nvPr/>
        </p:nvSpPr>
        <p:spPr>
          <a:xfrm rot="18765723" flipH="1">
            <a:off x="5949119" y="2781458"/>
            <a:ext cx="329803" cy="1169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4258363"/>
              </p:ext>
            </p:extLst>
          </p:nvPr>
        </p:nvGraphicFramePr>
        <p:xfrm>
          <a:off x="3252682" y="1543366"/>
          <a:ext cx="2685778" cy="1521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8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28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724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Непрограммные расходы</a:t>
                      </a:r>
                      <a:br>
                        <a:rPr lang="ru-RU" sz="1200" dirty="0"/>
                      </a:br>
                      <a:r>
                        <a:rPr lang="ru-RU" sz="1200" dirty="0"/>
                        <a:t>бюджета, тыс. руб.</a:t>
                      </a:r>
                    </a:p>
                  </a:txBody>
                  <a:tcPr marL="91490" marR="91490" marT="34303" marB="34303" anchor="ctr" anchorCtr="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464">
                <a:tc>
                  <a:txBody>
                    <a:bodyPr/>
                    <a:lstStyle/>
                    <a:p>
                      <a:r>
                        <a:rPr lang="ru-RU" sz="1400" dirty="0"/>
                        <a:t>2023 год</a:t>
                      </a:r>
                    </a:p>
                  </a:txBody>
                  <a:tcPr marL="91490" marR="91490" marT="34303" marB="34303" anchor="ctr" anchorCtr="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4 704,7 </a:t>
                      </a:r>
                    </a:p>
                  </a:txBody>
                  <a:tcPr marL="91490" marR="91490" marT="34303" marB="34303"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1464">
                <a:tc>
                  <a:txBody>
                    <a:bodyPr/>
                    <a:lstStyle/>
                    <a:p>
                      <a:r>
                        <a:rPr lang="ru-RU" sz="1400" dirty="0"/>
                        <a:t>2024 год</a:t>
                      </a:r>
                    </a:p>
                  </a:txBody>
                  <a:tcPr marL="91490" marR="91490" marT="34303" marB="34303" anchor="ctr" anchorCtr="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4 550,0</a:t>
                      </a:r>
                    </a:p>
                  </a:txBody>
                  <a:tcPr marL="91490" marR="91490" marT="34303" marB="34303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1464">
                <a:tc>
                  <a:txBody>
                    <a:bodyPr/>
                    <a:lstStyle/>
                    <a:p>
                      <a:r>
                        <a:rPr lang="ru-RU" sz="1400" dirty="0"/>
                        <a:t>2025 год</a:t>
                      </a:r>
                    </a:p>
                  </a:txBody>
                  <a:tcPr marL="91490" marR="91490" marT="34303" marB="34303" anchor="ctr" anchorCtr="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4 550,0 </a:t>
                      </a:r>
                    </a:p>
                  </a:txBody>
                  <a:tcPr marL="91490" marR="91490" marT="34303" marB="34303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1" grpId="0" animBg="1"/>
      <p:bldP spid="23" grpId="0" animBg="1"/>
      <p:bldP spid="22" grpId="0" animBg="1"/>
      <p:bldP spid="26" grpId="0" animBg="1"/>
      <p:bldP spid="30" grpId="0" animBg="1"/>
      <p:bldP spid="14" grpId="0" animBg="1"/>
      <p:bldP spid="15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39751" y="357172"/>
            <a:ext cx="8353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ysClr val="window" lastClr="FFFFFF">
                <a:alpha val="40000"/>
              </a:sys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фонд городского поселения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9256" y="4071948"/>
            <a:ext cx="3529012" cy="976552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Дорожный фонд – часть средств бюджета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городского поселения, подлежащая использованию в целях финансового обеспечения дорожной деятельности в отношении автомобильных дорог общего пользования местного значения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0038" y="958230"/>
            <a:ext cx="3168650" cy="307181"/>
          </a:xfrm>
          <a:prstGeom prst="round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Акцизы на нефтепродукты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0038" y="1361852"/>
            <a:ext cx="3168650" cy="702469"/>
          </a:xfrm>
          <a:prstGeom prst="round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Безвозмедные поступления от физических и юридических лиц на финансовое обеспечение дорожной деятельности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5276" y="2158378"/>
            <a:ext cx="3173413" cy="556247"/>
          </a:xfrm>
          <a:prstGeom prst="round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Плановые поступления налога на доходы физических лиц в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размере не более 50%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58" y="2786064"/>
            <a:ext cx="3143272" cy="1143008"/>
          </a:xfrm>
          <a:prstGeom prst="round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Неиспользованный остаток бюджетных ассигнований по состоянию на 31 декабря года, предшествующего очередному финансовому году, полученный из областного бюджета на осуществление дорожной деятельности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43570" y="928676"/>
            <a:ext cx="3309938" cy="944165"/>
          </a:xfrm>
          <a:prstGeom prst="round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Поступления в виде субсидий из бюджетов бюджетной системы РФ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на финансовое обеспечение дорожной деятельности в отношении автомобильных дорог общего пользования местного значения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43570" y="2000246"/>
            <a:ext cx="3333750" cy="2000264"/>
          </a:xfrm>
          <a:prstGeom prst="round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енежные средства, поступающие в местный бюджет от уплаты неустоек (штрафов, пеней), а также от возмещения убытков муниципального заказчика, взысканные в установленном порядке в связи с нарушением исполнителем (подрядчиком) условий муниципального контракта или иных договоров, финансируемых за счет средств муниципального дорожного фонда, или в связи с уклонением от заключения таких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контрактов и иных договоров</a:t>
            </a:r>
          </a:p>
        </p:txBody>
      </p:sp>
      <p:sp>
        <p:nvSpPr>
          <p:cNvPr id="14" name="Овал 13"/>
          <p:cNvSpPr/>
          <p:nvPr/>
        </p:nvSpPr>
        <p:spPr>
          <a:xfrm>
            <a:off x="3276600" y="1490439"/>
            <a:ext cx="2590800" cy="1660922"/>
          </a:xfrm>
          <a:prstGeom prst="ellipse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Решение</a:t>
            </a: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Совета депутатов</a:t>
            </a: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12.12.2013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№ 201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1440959"/>
              </p:ext>
            </p:extLst>
          </p:nvPr>
        </p:nvGraphicFramePr>
        <p:xfrm>
          <a:off x="295275" y="4113385"/>
          <a:ext cx="4895850" cy="845880"/>
        </p:xfrm>
        <a:graphic>
          <a:graphicData uri="http://schemas.openxmlformats.org/drawingml/2006/table">
            <a:tbl>
              <a:tblPr firstRow="1" bandRow="1"/>
              <a:tblGrid>
                <a:gridCol w="1631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1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19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8210"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/>
                        <a:t>Всего доходы дорожного фонда, тыс. рублей</a:t>
                      </a:r>
                    </a:p>
                  </a:txBody>
                  <a:tcPr marL="91427" marR="91427" marT="34300" marB="343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21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/>
                        <a:t>2023 год</a:t>
                      </a:r>
                    </a:p>
                  </a:txBody>
                  <a:tcPr marL="91427" marR="91427" marT="34300" marB="343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2024 год</a:t>
                      </a:r>
                    </a:p>
                  </a:txBody>
                  <a:tcPr marL="91427" marR="91427" marT="34300" marB="343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2025 год</a:t>
                      </a:r>
                    </a:p>
                  </a:txBody>
                  <a:tcPr marL="91427" marR="91427" marT="34300" marB="343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21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12 245,8</a:t>
                      </a:r>
                    </a:p>
                  </a:txBody>
                  <a:tcPr marL="91427" marR="91427" marT="34300" marB="343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10 054,4</a:t>
                      </a:r>
                    </a:p>
                  </a:txBody>
                  <a:tcPr marL="91427" marR="91427" marT="34300" marB="343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11 156,7</a:t>
                      </a:r>
                    </a:p>
                  </a:txBody>
                  <a:tcPr marL="91427" marR="91427" marT="34300" marB="343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26008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443484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Основные понятия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00150"/>
            <a:ext cx="8686800" cy="3714750"/>
          </a:xfrm>
        </p:spPr>
        <p:txBody>
          <a:bodyPr>
            <a:normAutofit/>
          </a:bodyPr>
          <a:lstStyle/>
          <a:p>
            <a:pPr marL="6350" indent="444500" algn="just">
              <a:buNone/>
            </a:pPr>
            <a:r>
              <a:rPr lang="ru-RU" sz="1800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Межбюджетные отношения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отношения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между органами государственной власти федерального, регионального уровней и органами местного самоуправления, связанные с формированием и исполнением соответствующих бюджетов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23678"/>
            <a:ext cx="4267199" cy="302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8601" y="2686050"/>
            <a:ext cx="3135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Распределение полномочий</a:t>
            </a:r>
          </a:p>
          <a:p>
            <a:r>
              <a:rPr lang="ru-RU" sz="1600" dirty="0"/>
              <a:t>между уровнями бюджетной системы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7000" y="405765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Распределение доходов</a:t>
            </a:r>
          </a:p>
          <a:p>
            <a:r>
              <a:rPr lang="ru-RU" sz="1600" dirty="0"/>
              <a:t>между уровнями </a:t>
            </a:r>
          </a:p>
          <a:p>
            <a:r>
              <a:rPr lang="ru-RU" sz="1600" dirty="0"/>
              <a:t>бюджетной системы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69165" y="2133883"/>
            <a:ext cx="3135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Обеспечение равных финансовых возможностей бюджетов бюджетной системы для предоставления  гражданам  бюджетных услуг</a:t>
            </a:r>
          </a:p>
        </p:txBody>
      </p:sp>
    </p:spTree>
    <p:extLst>
      <p:ext uri="{BB962C8B-B14F-4D97-AF65-F5344CB8AC3E}">
        <p14:creationId xmlns:p14="http://schemas.microsoft.com/office/powerpoint/2010/main" xmlns="" val="1346143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8182"/>
            <a:ext cx="8229600" cy="503635"/>
          </a:xfrm>
        </p:spPr>
        <p:txBody>
          <a:bodyPr>
            <a:normAutofit fontScale="90000"/>
          </a:bodyPr>
          <a:lstStyle/>
          <a:p>
            <a:pPr marL="0" indent="0" algn="ctr" eaLnBrk="1" hangingPunct="1">
              <a:buNone/>
              <a:defRPr/>
            </a:pPr>
            <a:r>
              <a:rPr lang="ru-RU" altLang="ru-RU" sz="2400" b="1" i="1" dirty="0">
                <a:solidFill>
                  <a:schemeClr val="bg2">
                    <a:lumMod val="50000"/>
                  </a:schemeClr>
                </a:solidFill>
              </a:rPr>
              <a:t>Межбюджетные трансферты – основной вид</a:t>
            </a:r>
            <a:br>
              <a:rPr lang="ru-RU" altLang="ru-RU" sz="2400" b="1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altLang="ru-RU" sz="2400" b="1" i="1" dirty="0">
                <a:solidFill>
                  <a:schemeClr val="bg2">
                    <a:lumMod val="50000"/>
                  </a:schemeClr>
                </a:solidFill>
              </a:rPr>
              <a:t>безвозмездных перечислений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539750" y="1275643"/>
            <a:ext cx="8229600" cy="756047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altLang="ru-RU" sz="2000" b="1" i="1" dirty="0"/>
              <a:t>Межбюджетные трансферты</a:t>
            </a:r>
            <a:r>
              <a:rPr lang="ru-RU" altLang="ru-RU" sz="2000" i="1" dirty="0"/>
              <a:t> – это денежные средства, перечисляемые из одного бюджета бюджетной системы Российской Федерации другому.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50825" y="1928809"/>
            <a:ext cx="4572000" cy="757242"/>
          </a:xfrm>
          <a:prstGeom prst="rect">
            <a:avLst/>
          </a:prstGeom>
          <a:solidFill>
            <a:srgbClr val="66A4FE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>
                <a:solidFill>
                  <a:srgbClr val="FFFFFF"/>
                </a:solidFill>
                <a:latin typeface="Times New Roman" pitchFamily="18" charset="0"/>
              </a:rPr>
              <a:t>Виды межбюджетных трансфертов</a:t>
            </a:r>
            <a:endParaRPr lang="ru-RU" altLang="ru-RU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50825" y="2680097"/>
            <a:ext cx="4572000" cy="600075"/>
          </a:xfrm>
          <a:prstGeom prst="rect">
            <a:avLst/>
          </a:prstGeom>
          <a:solidFill>
            <a:srgbClr val="EBF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3366"/>
                </a:solidFill>
                <a:latin typeface="Times New Roman" pitchFamily="18" charset="0"/>
              </a:rPr>
              <a:t>Дотации (от лат. «</a:t>
            </a:r>
            <a:r>
              <a:rPr lang="ru-RU" altLang="ru-RU" sz="2000" b="1" dirty="0" err="1">
                <a:solidFill>
                  <a:srgbClr val="003366"/>
                </a:solidFill>
                <a:latin typeface="Times New Roman" pitchFamily="18" charset="0"/>
              </a:rPr>
              <a:t>Dotatio</a:t>
            </a:r>
            <a:r>
              <a:rPr lang="ru-RU" altLang="ru-RU" sz="2000" b="1" dirty="0">
                <a:solidFill>
                  <a:srgbClr val="003366"/>
                </a:solidFill>
                <a:latin typeface="Times New Roman" pitchFamily="18" charset="0"/>
              </a:rPr>
              <a:t>» - дар,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3366"/>
                </a:solidFill>
                <a:latin typeface="Times New Roman" pitchFamily="18" charset="0"/>
              </a:rPr>
              <a:t>пожертвование)</a:t>
            </a:r>
            <a:endParaRPr lang="ru-RU" altLang="ru-RU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50825" y="3274219"/>
            <a:ext cx="4572000" cy="771525"/>
          </a:xfrm>
          <a:prstGeom prst="rect">
            <a:avLst/>
          </a:prstGeom>
          <a:solidFill>
            <a:srgbClr val="EBF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3366"/>
                </a:solidFill>
                <a:latin typeface="Times New Roman" pitchFamily="18" charset="0"/>
              </a:rPr>
              <a:t>Субвенции (от лат. «</a:t>
            </a:r>
            <a:r>
              <a:rPr lang="ru-RU" altLang="ru-RU" sz="2000" b="1" dirty="0" err="1">
                <a:solidFill>
                  <a:srgbClr val="003366"/>
                </a:solidFill>
                <a:latin typeface="Times New Roman" pitchFamily="18" charset="0"/>
              </a:rPr>
              <a:t>Subvenire</a:t>
            </a:r>
            <a:r>
              <a:rPr lang="ru-RU" altLang="ru-RU" sz="2000" b="1" dirty="0">
                <a:solidFill>
                  <a:srgbClr val="003366"/>
                </a:solidFill>
                <a:latin typeface="Times New Roman" pitchFamily="18" charset="0"/>
              </a:rPr>
              <a:t>» 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3366"/>
                </a:solidFill>
                <a:latin typeface="Times New Roman" pitchFamily="18" charset="0"/>
              </a:rPr>
              <a:t>приходить на помощь)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003366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50825" y="4030266"/>
            <a:ext cx="4572000" cy="771525"/>
          </a:xfrm>
          <a:prstGeom prst="rect">
            <a:avLst/>
          </a:prstGeom>
          <a:solidFill>
            <a:srgbClr val="EBF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3366"/>
                </a:solidFill>
                <a:latin typeface="Times New Roman" pitchFamily="18" charset="0"/>
              </a:rPr>
              <a:t>Субсидии (от лат. «Subsidium» 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3366"/>
                </a:solidFill>
                <a:latin typeface="Times New Roman" pitchFamily="18" charset="0"/>
              </a:rPr>
              <a:t>поддержка)</a:t>
            </a: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9704" name="Rectangle 9"/>
          <p:cNvSpPr>
            <a:spLocks noChangeArrowheads="1"/>
          </p:cNvSpPr>
          <p:nvPr/>
        </p:nvSpPr>
        <p:spPr bwMode="auto">
          <a:xfrm>
            <a:off x="4859338" y="1928809"/>
            <a:ext cx="4176712" cy="757242"/>
          </a:xfrm>
          <a:prstGeom prst="rect">
            <a:avLst/>
          </a:prstGeom>
          <a:solidFill>
            <a:srgbClr val="66A4FE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900" b="1">
              <a:solidFill>
                <a:srgbClr val="FFFFFF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>
                <a:solidFill>
                  <a:srgbClr val="FFFFFF"/>
                </a:solidFill>
                <a:latin typeface="Times New Roman" pitchFamily="18" charset="0"/>
              </a:rPr>
              <a:t>Определение</a:t>
            </a:r>
            <a:endParaRPr lang="ru-RU" alt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9705" name="Rectangle 10"/>
          <p:cNvSpPr>
            <a:spLocks noChangeArrowheads="1"/>
          </p:cNvSpPr>
          <p:nvPr/>
        </p:nvSpPr>
        <p:spPr bwMode="auto">
          <a:xfrm>
            <a:off x="4859338" y="2680097"/>
            <a:ext cx="4176712" cy="600075"/>
          </a:xfrm>
          <a:prstGeom prst="rect">
            <a:avLst/>
          </a:prstGeom>
          <a:solidFill>
            <a:srgbClr val="EBF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3366"/>
                </a:solidFill>
                <a:latin typeface="Times New Roman" pitchFamily="18" charset="0"/>
              </a:rPr>
              <a:t>Предоставляются без определения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3366"/>
                </a:solidFill>
                <a:latin typeface="Times New Roman" pitchFamily="18" charset="0"/>
              </a:rPr>
              <a:t>конкретной цели их использования</a:t>
            </a:r>
          </a:p>
        </p:txBody>
      </p:sp>
      <p:sp>
        <p:nvSpPr>
          <p:cNvPr id="29706" name="Rectangle 11"/>
          <p:cNvSpPr>
            <a:spLocks noChangeArrowheads="1"/>
          </p:cNvSpPr>
          <p:nvPr/>
        </p:nvSpPr>
        <p:spPr bwMode="auto">
          <a:xfrm>
            <a:off x="4859338" y="3274219"/>
            <a:ext cx="4176712" cy="771525"/>
          </a:xfrm>
          <a:prstGeom prst="rect">
            <a:avLst/>
          </a:prstGeom>
          <a:solidFill>
            <a:srgbClr val="EBF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3366"/>
                </a:solidFill>
                <a:latin typeface="Times New Roman" pitchFamily="18" charset="0"/>
              </a:rPr>
              <a:t>Предоставляются на финансирование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3366"/>
                </a:solidFill>
                <a:latin typeface="Times New Roman" pitchFamily="18" charset="0"/>
              </a:rPr>
              <a:t>«переданных</a:t>
            </a:r>
            <a:r>
              <a:rPr lang="ru-RU" altLang="ru-RU" sz="1600" b="1" dirty="0">
                <a:solidFill>
                  <a:srgbClr val="003366"/>
                </a:solidFill>
                <a:latin typeface="Calibri" pitchFamily="34" charset="0"/>
              </a:rPr>
              <a:t>»</a:t>
            </a:r>
            <a:r>
              <a:rPr lang="ru-RU" altLang="ru-RU" sz="1600" b="1" dirty="0">
                <a:solidFill>
                  <a:srgbClr val="003366"/>
                </a:solidFill>
                <a:latin typeface="Times New Roman" pitchFamily="18" charset="0"/>
              </a:rPr>
              <a:t> другим публично-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3366"/>
                </a:solidFill>
                <a:latin typeface="Times New Roman" pitchFamily="18" charset="0"/>
              </a:rPr>
              <a:t>правовым образованиям полномочий</a:t>
            </a:r>
          </a:p>
        </p:txBody>
      </p:sp>
      <p:sp>
        <p:nvSpPr>
          <p:cNvPr id="29707" name="Rectangle 12"/>
          <p:cNvSpPr>
            <a:spLocks noChangeArrowheads="1"/>
          </p:cNvSpPr>
          <p:nvPr/>
        </p:nvSpPr>
        <p:spPr bwMode="auto">
          <a:xfrm>
            <a:off x="4859338" y="4030266"/>
            <a:ext cx="4176712" cy="771525"/>
          </a:xfrm>
          <a:prstGeom prst="rect">
            <a:avLst/>
          </a:prstGeom>
          <a:solidFill>
            <a:srgbClr val="EBF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3366"/>
                </a:solidFill>
                <a:latin typeface="Times New Roman" pitchFamily="18" charset="0"/>
              </a:rPr>
              <a:t>Предоставляются на условиях долевого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3366"/>
                </a:solidFill>
                <a:latin typeface="Times New Roman" pitchFamily="18" charset="0"/>
              </a:rPr>
              <a:t>софинансирования расходов других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3366"/>
                </a:solidFill>
                <a:latin typeface="Times New Roman" pitchFamily="18" charset="0"/>
              </a:rPr>
              <a:t>бюджетов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685154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4"/>
          <p:cNvSpPr txBox="1">
            <a:spLocks noChangeArrowheads="1"/>
          </p:cNvSpPr>
          <p:nvPr/>
        </p:nvSpPr>
        <p:spPr bwMode="auto">
          <a:xfrm>
            <a:off x="240506" y="383782"/>
            <a:ext cx="8662988" cy="318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indent="260350" algn="just"/>
            <a:endParaRPr lang="ru-RU" i="1" dirty="0">
              <a:latin typeface="Calibri" pitchFamily="34" charset="0"/>
            </a:endParaRPr>
          </a:p>
          <a:p>
            <a:pPr marL="12700" indent="260350" algn="just"/>
            <a:r>
              <a:rPr lang="ru-RU" sz="2000" i="1" dirty="0">
                <a:latin typeface="Calibri" pitchFamily="34" charset="0"/>
              </a:rPr>
              <a:t>«Бюджет для граждан» – это документ, содержащий основные положения решения о бюджете муниципального образования в доступной для широкого круга заинтересованных пользователей форме, разработанный в целях ознакомления граждан с основными целями, задачами и приоритетными направлениями бюджетной политики, обоснованиями бюджетных расходов, планируемыми и достигнутыми результатами использования бюджетных ассигнований.</a:t>
            </a:r>
          </a:p>
          <a:p>
            <a:pPr marL="12700" indent="260350" algn="just"/>
            <a:r>
              <a:rPr lang="ru-RU" sz="2000" i="1" dirty="0">
                <a:latin typeface="Calibri" pitchFamily="34" charset="0"/>
              </a:rPr>
              <a:t>«Бюджет для граждан» познакомит Вас с положениями основного финансового документа </a:t>
            </a:r>
            <a:r>
              <a:rPr lang="ru-RU" sz="2000" i="1" dirty="0" err="1">
                <a:latin typeface="Calibri" pitchFamily="34" charset="0"/>
              </a:rPr>
              <a:t>Окуловского</a:t>
            </a:r>
            <a:r>
              <a:rPr lang="ru-RU" sz="2000" i="1" dirty="0">
                <a:latin typeface="Calibri" pitchFamily="34" charset="0"/>
              </a:rPr>
              <a:t> городского поселения–проектом решения о бюджете на 2021 и на плановый период 2022 и 2023 годов.</a:t>
            </a:r>
          </a:p>
          <a:p>
            <a:pPr marL="12700" indent="260350">
              <a:lnSpc>
                <a:spcPts val="1200"/>
              </a:lnSpc>
            </a:pPr>
            <a:endParaRPr lang="ru-RU" sz="1200" i="1" dirty="0">
              <a:latin typeface="Calibri" pitchFamily="34" charset="0"/>
            </a:endParaRPr>
          </a:p>
          <a:p>
            <a:pPr marL="12700" indent="260350">
              <a:spcBef>
                <a:spcPts val="63"/>
              </a:spcBef>
            </a:pPr>
            <a:endParaRPr lang="ru-RU" sz="2000" dirty="0">
              <a:latin typeface="Calibri" pitchFamily="34" charset="0"/>
            </a:endParaRPr>
          </a:p>
        </p:txBody>
      </p:sp>
      <p:sp>
        <p:nvSpPr>
          <p:cNvPr id="18435" name="object 5"/>
          <p:cNvSpPr txBox="1">
            <a:spLocks noChangeArrowheads="1"/>
          </p:cNvSpPr>
          <p:nvPr/>
        </p:nvSpPr>
        <p:spPr bwMode="auto">
          <a:xfrm>
            <a:off x="3995739" y="3921919"/>
            <a:ext cx="1157287" cy="30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Решение</a:t>
            </a:r>
          </a:p>
        </p:txBody>
      </p:sp>
      <p:sp>
        <p:nvSpPr>
          <p:cNvPr id="18436" name="object 6"/>
          <p:cNvSpPr txBox="1">
            <a:spLocks noChangeArrowheads="1"/>
          </p:cNvSpPr>
          <p:nvPr/>
        </p:nvSpPr>
        <p:spPr bwMode="auto">
          <a:xfrm>
            <a:off x="5187306" y="3767732"/>
            <a:ext cx="1439862" cy="61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7625"/>
            <a:r>
              <a:rPr lang="ru-RU" sz="2000" dirty="0">
                <a:solidFill>
                  <a:srgbClr val="A6A6A6"/>
                </a:solidFill>
                <a:latin typeface="Calibri" pitchFamily="34" charset="0"/>
              </a:rPr>
              <a:t>Граждане</a:t>
            </a:r>
            <a:endParaRPr lang="ru-RU" sz="2000" dirty="0">
              <a:latin typeface="Calibri" pitchFamily="34" charset="0"/>
            </a:endParaRPr>
          </a:p>
          <a:p>
            <a:pPr marL="47625">
              <a:lnSpc>
                <a:spcPts val="3775"/>
              </a:lnSpc>
            </a:pPr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Бюджет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8437" name="object 7"/>
          <p:cNvSpPr txBox="1">
            <a:spLocks noChangeArrowheads="1"/>
          </p:cNvSpPr>
          <p:nvPr/>
        </p:nvSpPr>
        <p:spPr bwMode="auto">
          <a:xfrm>
            <a:off x="6951663" y="3995738"/>
            <a:ext cx="1177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6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Дороги</a:t>
            </a:r>
          </a:p>
        </p:txBody>
      </p:sp>
      <p:sp>
        <p:nvSpPr>
          <p:cNvPr id="18438" name="object 8"/>
          <p:cNvSpPr txBox="1">
            <a:spLocks noChangeArrowheads="1"/>
          </p:cNvSpPr>
          <p:nvPr/>
        </p:nvSpPr>
        <p:spPr bwMode="auto">
          <a:xfrm>
            <a:off x="6962775" y="4293394"/>
            <a:ext cx="1252538" cy="24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endParaRPr lang="ru-RU" sz="20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8439" name="object 9"/>
          <p:cNvSpPr txBox="1">
            <a:spLocks noChangeArrowheads="1"/>
          </p:cNvSpPr>
          <p:nvPr/>
        </p:nvSpPr>
        <p:spPr bwMode="auto">
          <a:xfrm>
            <a:off x="4075114" y="4551760"/>
            <a:ext cx="1011237" cy="24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dirty="0">
                <a:solidFill>
                  <a:srgbClr val="A6A6A6"/>
                </a:solidFill>
                <a:latin typeface="Calibri" pitchFamily="34" charset="0"/>
              </a:rPr>
              <a:t>Финансы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8440" name="object 10"/>
          <p:cNvSpPr txBox="1">
            <a:spLocks noChangeArrowheads="1"/>
          </p:cNvSpPr>
          <p:nvPr/>
        </p:nvSpPr>
        <p:spPr bwMode="auto">
          <a:xfrm>
            <a:off x="5465366" y="4566048"/>
            <a:ext cx="7810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600" dirty="0">
                <a:solidFill>
                  <a:srgbClr val="A6A6A6"/>
                </a:solidFill>
                <a:latin typeface="Calibri" pitchFamily="34" charset="0"/>
              </a:rPr>
              <a:t>Культура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18441" name="object 11"/>
          <p:cNvSpPr txBox="1">
            <a:spLocks noChangeArrowheads="1"/>
          </p:cNvSpPr>
          <p:nvPr/>
        </p:nvSpPr>
        <p:spPr bwMode="auto">
          <a:xfrm>
            <a:off x="6510337" y="4422378"/>
            <a:ext cx="20605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dirty="0">
                <a:solidFill>
                  <a:srgbClr val="A6A6A6"/>
                </a:solidFill>
                <a:latin typeface="Calibri" pitchFamily="34" charset="0"/>
              </a:rPr>
              <a:t>Экономика</a:t>
            </a:r>
            <a:endParaRPr lang="ru-RU" sz="2000" dirty="0">
              <a:latin typeface="Calibri" pitchFamily="34" charset="0"/>
            </a:endParaRPr>
          </a:p>
          <a:p>
            <a:pPr marL="12700">
              <a:spcBef>
                <a:spcPts val="400"/>
              </a:spcBef>
            </a:pPr>
            <a:r>
              <a:rPr lang="ru-RU" sz="1600" dirty="0">
                <a:solidFill>
                  <a:srgbClr val="A6A6A6"/>
                </a:solidFill>
                <a:latin typeface="Calibri" pitchFamily="34" charset="0"/>
              </a:rPr>
              <a:t>                              ЖКХ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18442" name="object 12"/>
          <p:cNvSpPr txBox="1">
            <a:spLocks noChangeArrowheads="1"/>
          </p:cNvSpPr>
          <p:nvPr/>
        </p:nvSpPr>
        <p:spPr bwMode="auto">
          <a:xfrm>
            <a:off x="4818064" y="4780360"/>
            <a:ext cx="1463675" cy="24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>
                <a:solidFill>
                  <a:srgbClr val="A6A6A6"/>
                </a:solidFill>
                <a:latin typeface="Calibri" pitchFamily="34" charset="0"/>
              </a:rPr>
              <a:t>Предприятия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8443" name="object 13"/>
          <p:cNvSpPr>
            <a:spLocks noChangeArrowheads="1"/>
          </p:cNvSpPr>
          <p:nvPr/>
        </p:nvSpPr>
        <p:spPr bwMode="auto">
          <a:xfrm>
            <a:off x="3043239" y="4225529"/>
            <a:ext cx="979487" cy="31075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lIns="0" tIns="0" rIns="0" bIns="0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endParaRPr lang="ru-RU">
              <a:ln>
                <a:solidFill>
                  <a:srgbClr val="6600FF"/>
                </a:solidFill>
              </a:ln>
              <a:latin typeface="Calibri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134541"/>
            <a:ext cx="9144000" cy="41195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Что такое «Бюджет для граждан»?</a:t>
            </a:r>
          </a:p>
        </p:txBody>
      </p:sp>
      <p:pic>
        <p:nvPicPr>
          <p:cNvPr id="53250" name="Picture 2" descr="C:\Users\user\Desktop\colorful-books-wallpap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70114"/>
            <a:ext cx="2603750" cy="1221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2158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519523"/>
            <a:ext cx="8748464" cy="7364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планируемые к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получению из бюджетов других уровней </a:t>
            </a:r>
          </a:p>
        </p:txBody>
      </p:sp>
      <p:graphicFrame>
        <p:nvGraphicFramePr>
          <p:cNvPr id="7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92705814"/>
              </p:ext>
            </p:extLst>
          </p:nvPr>
        </p:nvGraphicFramePr>
        <p:xfrm>
          <a:off x="107504" y="1167594"/>
          <a:ext cx="8894005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91391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8072" y="821346"/>
            <a:ext cx="7956376" cy="5622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направляемые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Окуловского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9223939"/>
              </p:ext>
            </p:extLst>
          </p:nvPr>
        </p:nvGraphicFramePr>
        <p:xfrm>
          <a:off x="323528" y="2193708"/>
          <a:ext cx="8424935" cy="22142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01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55259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algn="ct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5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(тыс. руб.)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(тыс. руб.)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8987"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323,2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354,7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46746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1"/>
          <p:cNvSpPr>
            <a:spLocks noChangeArrowheads="1"/>
          </p:cNvSpPr>
          <p:nvPr/>
        </p:nvSpPr>
        <p:spPr bwMode="auto">
          <a:xfrm>
            <a:off x="305594" y="1581150"/>
            <a:ext cx="8532812" cy="3693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Адрес: 				          </a:t>
            </a:r>
            <a:r>
              <a:rPr lang="ru-RU" dirty="0"/>
              <a:t>174350, г.Окуловка, ул.Кирова, д.6</a:t>
            </a:r>
          </a:p>
          <a:p>
            <a:endParaRPr lang="ru-RU" b="1" dirty="0"/>
          </a:p>
          <a:p>
            <a:r>
              <a:rPr lang="ru-RU" b="1" dirty="0"/>
              <a:t>Телефон / факс:                                                                           </a:t>
            </a:r>
            <a:r>
              <a:rPr lang="ru-RU" dirty="0"/>
              <a:t>(81657) 22-943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E-mail:</a:t>
            </a:r>
            <a:r>
              <a:rPr lang="ru-RU" b="1" dirty="0"/>
              <a:t>                                                                                      </a:t>
            </a:r>
            <a:r>
              <a:rPr lang="en-US" dirty="0"/>
              <a:t>komfin@okuladm.ru</a:t>
            </a:r>
            <a:endParaRPr lang="ru-RU" dirty="0"/>
          </a:p>
          <a:p>
            <a:r>
              <a:rPr lang="ru-RU" dirty="0"/>
              <a:t>                                                                                     </a:t>
            </a:r>
            <a:r>
              <a:rPr lang="en-US" dirty="0"/>
              <a:t>komfinokulovka@okuladm.ru</a:t>
            </a:r>
            <a:endParaRPr lang="ru-RU" dirty="0"/>
          </a:p>
          <a:p>
            <a:endParaRPr lang="ru-RU" b="1" dirty="0"/>
          </a:p>
          <a:p>
            <a:r>
              <a:rPr lang="ru-RU" b="1" dirty="0"/>
              <a:t>Сайт:                                                </a:t>
            </a:r>
            <a:r>
              <a:rPr lang="en-US" dirty="0"/>
              <a:t>http://okuladm.ru/adm/struktura/komitets/27</a:t>
            </a:r>
          </a:p>
          <a:p>
            <a:endParaRPr lang="en-US" b="1" dirty="0"/>
          </a:p>
          <a:p>
            <a:r>
              <a:rPr lang="ru-RU" b="1" dirty="0"/>
              <a:t>Режим работы:                                       </a:t>
            </a:r>
            <a:r>
              <a:rPr lang="ru-RU" dirty="0" err="1"/>
              <a:t>пн-пт</a:t>
            </a:r>
            <a:r>
              <a:rPr lang="ru-RU" dirty="0"/>
              <a:t> с 8:00 до 17:00, выходной </a:t>
            </a:r>
            <a:r>
              <a:rPr lang="ru-RU" dirty="0" err="1"/>
              <a:t>сб</a:t>
            </a:r>
            <a:r>
              <a:rPr lang="ru-RU" dirty="0"/>
              <a:t> и </a:t>
            </a:r>
            <a:r>
              <a:rPr lang="ru-RU" dirty="0" err="1"/>
              <a:t>вс</a:t>
            </a:r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9694" y="583389"/>
            <a:ext cx="8946802" cy="980644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Комитет финансов Администрации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Окуловского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муниципального района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EF365-CDC6-48C5-8DF4-1A45C30D35BB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83973" name="TextBox 5"/>
          <p:cNvSpPr txBox="1">
            <a:spLocks noChangeArrowheads="1"/>
          </p:cNvSpPr>
          <p:nvPr/>
        </p:nvSpPr>
        <p:spPr bwMode="auto">
          <a:xfrm>
            <a:off x="179389" y="4731544"/>
            <a:ext cx="8785225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/>
              <a:t>©</a:t>
            </a:r>
            <a:r>
              <a:rPr lang="en-US" sz="1600" b="1"/>
              <a:t> </a:t>
            </a:r>
            <a:r>
              <a:rPr lang="ru-RU" sz="1600" b="1"/>
              <a:t>Комитет финансов Администрации Окуловского муниципального района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KorolkoEA\Desktop\8_budj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4428" y="1437624"/>
            <a:ext cx="3241748" cy="3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99769" y="903008"/>
            <a:ext cx="4071966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3860" y="1437624"/>
            <a:ext cx="2279576" cy="17281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EBDDC3">
                  <a:lumMod val="25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1400" dirty="0">
                <a:solidFill>
                  <a:srgbClr val="EBDDC3">
                    <a:lumMod val="25000"/>
                  </a:srgb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Поступающие в бюджет денежные средства (налоги юридических и физических лиц, платежи и сборы, безвозмездные поступления)</a:t>
            </a:r>
          </a:p>
          <a:p>
            <a:pPr algn="ctr"/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72200" y="1437625"/>
            <a:ext cx="2592288" cy="17281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EBDDC3">
                  <a:lumMod val="25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1400" dirty="0">
                <a:solidFill>
                  <a:srgbClr val="EBDDC3">
                    <a:lumMod val="25000"/>
                  </a:srgb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Выплачиваемые из бюджета денежные средства (содержание муниципальных учреждений, социальные выплаты, ЖКХ, расходы на благоустройство и др.)</a:t>
            </a:r>
          </a:p>
          <a:p>
            <a:pPr algn="ctr"/>
            <a:endParaRPr lang="ru-RU" sz="1200" dirty="0"/>
          </a:p>
        </p:txBody>
      </p:sp>
      <p:sp>
        <p:nvSpPr>
          <p:cNvPr id="7" name="Овал 6"/>
          <p:cNvSpPr/>
          <p:nvPr/>
        </p:nvSpPr>
        <p:spPr>
          <a:xfrm>
            <a:off x="107504" y="4155926"/>
            <a:ext cx="2592288" cy="864096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Профицит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бюджета</a:t>
            </a: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59532" y="3286130"/>
            <a:ext cx="2088232" cy="642942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75F55">
                    <a:lumMod val="75000"/>
                  </a:srgb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Превышение доходов бюджета над его расходами</a:t>
            </a:r>
          </a:p>
        </p:txBody>
      </p:sp>
      <p:sp>
        <p:nvSpPr>
          <p:cNvPr id="9" name="Стрелка вниз 8"/>
          <p:cNvSpPr/>
          <p:nvPr/>
        </p:nvSpPr>
        <p:spPr>
          <a:xfrm rot="2533253">
            <a:off x="2675353" y="3768600"/>
            <a:ext cx="535331" cy="662434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DD8047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462464" y="4155926"/>
            <a:ext cx="2411760" cy="864096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Дефицит бюджета</a:t>
            </a: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6624228" y="3357568"/>
            <a:ext cx="2088232" cy="709117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75F55">
                    <a:lumMod val="75000"/>
                  </a:srgb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Превышение расходов бюджета над его доходами</a:t>
            </a:r>
          </a:p>
        </p:txBody>
      </p:sp>
      <p:sp>
        <p:nvSpPr>
          <p:cNvPr id="12" name="Стрелка вниз 11"/>
          <p:cNvSpPr/>
          <p:nvPr/>
        </p:nvSpPr>
        <p:spPr>
          <a:xfrm rot="18987484">
            <a:off x="6018050" y="3848770"/>
            <a:ext cx="504056" cy="669999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DD8047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60718"/>
            <a:ext cx="6883400" cy="75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143240" y="928676"/>
            <a:ext cx="5817566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 и бюджеты государственных внебюджетных фондов Российской Федерации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43240" y="1928808"/>
            <a:ext cx="5817566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субъектов Российской Федерации и бюджеты территориальных государственных внебюджетных фондов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43240" y="2928940"/>
            <a:ext cx="5817566" cy="9140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муниципальных районов, бюджеты городских округов, бюджеты внутригородских муниципальных образований городов федерального значения Москвы, Санкт-Петербурга и Севастополя, бюджеты городских и сельских поселений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128" y="1372300"/>
            <a:ext cx="237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уровень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8494" y="2571750"/>
            <a:ext cx="2440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уровень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7347" y="3772082"/>
            <a:ext cx="194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уровень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14282" y="1142990"/>
            <a:ext cx="0" cy="3402469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cxnSpLocks/>
          </p:cNvCxnSpPr>
          <p:nvPr/>
        </p:nvCxnSpPr>
        <p:spPr>
          <a:xfrm>
            <a:off x="240120" y="1271576"/>
            <a:ext cx="2891720" cy="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cxnSpLocks/>
          </p:cNvCxnSpPr>
          <p:nvPr/>
        </p:nvCxnSpPr>
        <p:spPr>
          <a:xfrm>
            <a:off x="240120" y="2271708"/>
            <a:ext cx="2891720" cy="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cxnSpLocks/>
          </p:cNvCxnSpPr>
          <p:nvPr/>
        </p:nvCxnSpPr>
        <p:spPr>
          <a:xfrm>
            <a:off x="240120" y="3357568"/>
            <a:ext cx="2891720" cy="0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1643042" y="214296"/>
            <a:ext cx="616345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Бюджетная система РФ</a:t>
            </a:r>
            <a:endParaRPr kumimoji="0" lang="ru-RU" sz="1800" b="1" i="0" u="none" strike="noStrike" kern="1200" cap="none" spc="0" normalizeH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1472" y="4214825"/>
            <a:ext cx="8032976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Все звенья соответствующих бюджетных систем самостоятельны.</a:t>
            </a:r>
          </a:p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Каждое публично - правовое образование имеет свой бюджет.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031866" y="173266"/>
            <a:ext cx="692948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бюджетного процесса в городском поселении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2911" y="642924"/>
            <a:ext cx="8160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 – составление проекта бюджета, его рассмотрение, утверждение, исполнение, составление отчета об исполнении и его утверждение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241164" y="1285435"/>
            <a:ext cx="2582734" cy="751486"/>
          </a:xfrm>
          <a:custGeom>
            <a:avLst/>
            <a:gdLst>
              <a:gd name="connsiteX0" fmla="*/ 0 w 2582734"/>
              <a:gd name="connsiteY0" fmla="*/ 500991 h 1001981"/>
              <a:gd name="connsiteX1" fmla="*/ 1291367 w 2582734"/>
              <a:gd name="connsiteY1" fmla="*/ 0 h 1001981"/>
              <a:gd name="connsiteX2" fmla="*/ 2582734 w 2582734"/>
              <a:gd name="connsiteY2" fmla="*/ 500991 h 1001981"/>
              <a:gd name="connsiteX3" fmla="*/ 1291367 w 2582734"/>
              <a:gd name="connsiteY3" fmla="*/ 1001982 h 1001981"/>
              <a:gd name="connsiteX4" fmla="*/ 0 w 2582734"/>
              <a:gd name="connsiteY4" fmla="*/ 500991 h 100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2734" h="1001981">
                <a:moveTo>
                  <a:pt x="0" y="500991"/>
                </a:moveTo>
                <a:cubicBezTo>
                  <a:pt x="0" y="224301"/>
                  <a:pt x="578165" y="0"/>
                  <a:pt x="1291367" y="0"/>
                </a:cubicBezTo>
                <a:cubicBezTo>
                  <a:pt x="2004569" y="0"/>
                  <a:pt x="2582734" y="224301"/>
                  <a:pt x="2582734" y="500991"/>
                </a:cubicBezTo>
                <a:cubicBezTo>
                  <a:pt x="2582734" y="777681"/>
                  <a:pt x="2004569" y="1001982"/>
                  <a:pt x="1291367" y="1001982"/>
                </a:cubicBezTo>
                <a:cubicBezTo>
                  <a:pt x="578165" y="1001982"/>
                  <a:pt x="0" y="777681"/>
                  <a:pt x="0" y="50099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398553" tIns="167057" rIns="398553" bIns="16705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</a:t>
            </a:r>
            <a:r>
              <a:rPr lang="ru-RU" sz="1400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 бюджета на очередной год и плановый период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 rot="10800000">
            <a:off x="1306579" y="2252120"/>
            <a:ext cx="379571" cy="291074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-182000"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5" name="Полилиния 4"/>
          <p:cNvSpPr/>
          <p:nvPr/>
        </p:nvSpPr>
        <p:spPr>
          <a:xfrm>
            <a:off x="219038" y="2758425"/>
            <a:ext cx="2554657" cy="741212"/>
          </a:xfrm>
          <a:custGeom>
            <a:avLst/>
            <a:gdLst>
              <a:gd name="connsiteX0" fmla="*/ 0 w 2554657"/>
              <a:gd name="connsiteY0" fmla="*/ 494142 h 988283"/>
              <a:gd name="connsiteX1" fmla="*/ 1277329 w 2554657"/>
              <a:gd name="connsiteY1" fmla="*/ 0 h 988283"/>
              <a:gd name="connsiteX2" fmla="*/ 2554658 w 2554657"/>
              <a:gd name="connsiteY2" fmla="*/ 494142 h 988283"/>
              <a:gd name="connsiteX3" fmla="*/ 1277329 w 2554657"/>
              <a:gd name="connsiteY3" fmla="*/ 988284 h 988283"/>
              <a:gd name="connsiteX4" fmla="*/ 0 w 2554657"/>
              <a:gd name="connsiteY4" fmla="*/ 494142 h 98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657" h="988283">
                <a:moveTo>
                  <a:pt x="0" y="494142"/>
                </a:moveTo>
                <a:cubicBezTo>
                  <a:pt x="0" y="221235"/>
                  <a:pt x="571880" y="0"/>
                  <a:pt x="1277329" y="0"/>
                </a:cubicBezTo>
                <a:cubicBezTo>
                  <a:pt x="1982778" y="0"/>
                  <a:pt x="2554658" y="221235"/>
                  <a:pt x="2554658" y="494142"/>
                </a:cubicBezTo>
                <a:cubicBezTo>
                  <a:pt x="2554658" y="767049"/>
                  <a:pt x="1982778" y="988284"/>
                  <a:pt x="1277329" y="988284"/>
                </a:cubicBezTo>
                <a:cubicBezTo>
                  <a:pt x="571880" y="988284"/>
                  <a:pt x="0" y="767049"/>
                  <a:pt x="0" y="49414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394441" tIns="165051" rIns="394441" bIns="16505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</a:t>
            </a:r>
            <a:r>
              <a:rPr lang="ru-RU" sz="1400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 на очередной год и плановый период</a:t>
            </a:r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1306580" y="3712180"/>
            <a:ext cx="379571" cy="256788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-182000"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1" name="Полилиния 10"/>
          <p:cNvSpPr/>
          <p:nvPr/>
        </p:nvSpPr>
        <p:spPr>
          <a:xfrm>
            <a:off x="173912" y="4103886"/>
            <a:ext cx="2534902" cy="803320"/>
          </a:xfrm>
          <a:custGeom>
            <a:avLst/>
            <a:gdLst>
              <a:gd name="connsiteX0" fmla="*/ 0 w 2534902"/>
              <a:gd name="connsiteY0" fmla="*/ 535547 h 1071093"/>
              <a:gd name="connsiteX1" fmla="*/ 1267451 w 2534902"/>
              <a:gd name="connsiteY1" fmla="*/ 0 h 1071093"/>
              <a:gd name="connsiteX2" fmla="*/ 2534902 w 2534902"/>
              <a:gd name="connsiteY2" fmla="*/ 535547 h 1071093"/>
              <a:gd name="connsiteX3" fmla="*/ 1267451 w 2534902"/>
              <a:gd name="connsiteY3" fmla="*/ 1071094 h 1071093"/>
              <a:gd name="connsiteX4" fmla="*/ 0 w 2534902"/>
              <a:gd name="connsiteY4" fmla="*/ 535547 h 107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4902" h="1071093">
                <a:moveTo>
                  <a:pt x="0" y="535547"/>
                </a:moveTo>
                <a:cubicBezTo>
                  <a:pt x="0" y="239773"/>
                  <a:pt x="567457" y="0"/>
                  <a:pt x="1267451" y="0"/>
                </a:cubicBezTo>
                <a:cubicBezTo>
                  <a:pt x="1967445" y="0"/>
                  <a:pt x="2534902" y="239773"/>
                  <a:pt x="2534902" y="535547"/>
                </a:cubicBezTo>
                <a:cubicBezTo>
                  <a:pt x="2534902" y="831321"/>
                  <a:pt x="1967445" y="1071094"/>
                  <a:pt x="1267451" y="1071094"/>
                </a:cubicBezTo>
                <a:cubicBezTo>
                  <a:pt x="567457" y="1071094"/>
                  <a:pt x="0" y="831321"/>
                  <a:pt x="0" y="535547"/>
                </a:cubicBezTo>
                <a:close/>
              </a:path>
            </a:pathLst>
          </a:cu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389008" tIns="174638" rIns="389008" bIns="17463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</a:t>
            </a:r>
            <a:r>
              <a:rPr lang="ru-RU" sz="1200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проекту бюджета на очередной год и плановый период</a:t>
            </a: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6171211" flipV="1">
            <a:off x="2977738" y="4260291"/>
            <a:ext cx="284678" cy="490506"/>
          </a:xfrm>
          <a:prstGeom prst="triangle">
            <a:avLst/>
          </a:prstGeom>
          <a:solidFill>
            <a:srgbClr val="FFFF99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Полилиния 12"/>
          <p:cNvSpPr/>
          <p:nvPr/>
        </p:nvSpPr>
        <p:spPr>
          <a:xfrm>
            <a:off x="3500430" y="4143386"/>
            <a:ext cx="2747351" cy="786452"/>
          </a:xfrm>
          <a:custGeom>
            <a:avLst/>
            <a:gdLst>
              <a:gd name="connsiteX0" fmla="*/ 0 w 2747351"/>
              <a:gd name="connsiteY0" fmla="*/ 524302 h 1048603"/>
              <a:gd name="connsiteX1" fmla="*/ 1373676 w 2747351"/>
              <a:gd name="connsiteY1" fmla="*/ 0 h 1048603"/>
              <a:gd name="connsiteX2" fmla="*/ 2747352 w 2747351"/>
              <a:gd name="connsiteY2" fmla="*/ 524302 h 1048603"/>
              <a:gd name="connsiteX3" fmla="*/ 1373676 w 2747351"/>
              <a:gd name="connsiteY3" fmla="*/ 1048604 h 1048603"/>
              <a:gd name="connsiteX4" fmla="*/ 0 w 2747351"/>
              <a:gd name="connsiteY4" fmla="*/ 524302 h 104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7351" h="1048603">
                <a:moveTo>
                  <a:pt x="0" y="524302"/>
                </a:moveTo>
                <a:cubicBezTo>
                  <a:pt x="0" y="234738"/>
                  <a:pt x="615016" y="0"/>
                  <a:pt x="1373676" y="0"/>
                </a:cubicBezTo>
                <a:cubicBezTo>
                  <a:pt x="2132336" y="0"/>
                  <a:pt x="2747352" y="234738"/>
                  <a:pt x="2747352" y="524302"/>
                </a:cubicBezTo>
                <a:cubicBezTo>
                  <a:pt x="2747352" y="813866"/>
                  <a:pt x="2132336" y="1048604"/>
                  <a:pt x="1373676" y="1048604"/>
                </a:cubicBezTo>
                <a:cubicBezTo>
                  <a:pt x="615016" y="1048604"/>
                  <a:pt x="0" y="813866"/>
                  <a:pt x="0" y="524302"/>
                </a:cubicBezTo>
                <a:close/>
              </a:path>
            </a:pathLst>
          </a:custGeom>
          <a:solidFill>
            <a:srgbClr val="6FFD7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22660" tIns="173884" rIns="422660" bIns="17388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</a:t>
            </a:r>
            <a:r>
              <a:rPr lang="ru-RU" sz="1400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 бюджета на очередной год и плановый период </a:t>
            </a: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9918">
            <a:off x="4553723" y="3772489"/>
            <a:ext cx="379571" cy="260147"/>
          </a:xfrm>
          <a:prstGeom prst="triangle">
            <a:avLst/>
          </a:prstGeom>
          <a:solidFill>
            <a:srgbClr val="6FFD7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-182000"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5" name="Полилиния 14"/>
          <p:cNvSpPr/>
          <p:nvPr/>
        </p:nvSpPr>
        <p:spPr>
          <a:xfrm>
            <a:off x="3482607" y="2966035"/>
            <a:ext cx="2441828" cy="701159"/>
          </a:xfrm>
          <a:custGeom>
            <a:avLst/>
            <a:gdLst>
              <a:gd name="connsiteX0" fmla="*/ 0 w 2441828"/>
              <a:gd name="connsiteY0" fmla="*/ 467439 h 934878"/>
              <a:gd name="connsiteX1" fmla="*/ 1220914 w 2441828"/>
              <a:gd name="connsiteY1" fmla="*/ 0 h 934878"/>
              <a:gd name="connsiteX2" fmla="*/ 2441828 w 2441828"/>
              <a:gd name="connsiteY2" fmla="*/ 467439 h 934878"/>
              <a:gd name="connsiteX3" fmla="*/ 1220914 w 2441828"/>
              <a:gd name="connsiteY3" fmla="*/ 934878 h 934878"/>
              <a:gd name="connsiteX4" fmla="*/ 0 w 2441828"/>
              <a:gd name="connsiteY4" fmla="*/ 467439 h 93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1828" h="934878">
                <a:moveTo>
                  <a:pt x="0" y="467439"/>
                </a:moveTo>
                <a:cubicBezTo>
                  <a:pt x="0" y="209280"/>
                  <a:pt x="546622" y="0"/>
                  <a:pt x="1220914" y="0"/>
                </a:cubicBezTo>
                <a:cubicBezTo>
                  <a:pt x="1895206" y="0"/>
                  <a:pt x="2441828" y="209280"/>
                  <a:pt x="2441828" y="467439"/>
                </a:cubicBezTo>
                <a:cubicBezTo>
                  <a:pt x="2441828" y="725598"/>
                  <a:pt x="1895206" y="934878"/>
                  <a:pt x="1220914" y="934878"/>
                </a:cubicBezTo>
                <a:cubicBezTo>
                  <a:pt x="546622" y="934878"/>
                  <a:pt x="0" y="725598"/>
                  <a:pt x="0" y="467439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377917" tIns="157230" rIns="377917" bIns="15723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</a:t>
            </a:r>
            <a:r>
              <a:rPr lang="ru-RU" sz="1400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1600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текущем году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21528208">
            <a:off x="4554130" y="2547417"/>
            <a:ext cx="407025" cy="247411"/>
          </a:xfrm>
          <a:prstGeom prst="triangl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-182000"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7" name="Полилиния 16"/>
          <p:cNvSpPr/>
          <p:nvPr/>
        </p:nvSpPr>
        <p:spPr>
          <a:xfrm>
            <a:off x="3366910" y="1269327"/>
            <a:ext cx="2673222" cy="1178727"/>
          </a:xfrm>
          <a:custGeom>
            <a:avLst/>
            <a:gdLst>
              <a:gd name="connsiteX0" fmla="*/ 0 w 2673222"/>
              <a:gd name="connsiteY0" fmla="*/ 593907 h 1187813"/>
              <a:gd name="connsiteX1" fmla="*/ 1336611 w 2673222"/>
              <a:gd name="connsiteY1" fmla="*/ 0 h 1187813"/>
              <a:gd name="connsiteX2" fmla="*/ 2673222 w 2673222"/>
              <a:gd name="connsiteY2" fmla="*/ 593907 h 1187813"/>
              <a:gd name="connsiteX3" fmla="*/ 1336611 w 2673222"/>
              <a:gd name="connsiteY3" fmla="*/ 1187814 h 1187813"/>
              <a:gd name="connsiteX4" fmla="*/ 0 w 2673222"/>
              <a:gd name="connsiteY4" fmla="*/ 593907 h 1187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222" h="1187813">
                <a:moveTo>
                  <a:pt x="0" y="593907"/>
                </a:moveTo>
                <a:cubicBezTo>
                  <a:pt x="0" y="265901"/>
                  <a:pt x="598421" y="0"/>
                  <a:pt x="1336611" y="0"/>
                </a:cubicBezTo>
                <a:cubicBezTo>
                  <a:pt x="2074801" y="0"/>
                  <a:pt x="2673222" y="265901"/>
                  <a:pt x="2673222" y="593907"/>
                </a:cubicBezTo>
                <a:cubicBezTo>
                  <a:pt x="2673222" y="921913"/>
                  <a:pt x="2074801" y="1187814"/>
                  <a:pt x="1336611" y="1187814"/>
                </a:cubicBezTo>
                <a:cubicBezTo>
                  <a:pt x="598421" y="1187814"/>
                  <a:pt x="0" y="921913"/>
                  <a:pt x="0" y="59390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11804" tIns="194271" rIns="411804" bIns="19427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отчета </a:t>
            </a:r>
            <a:r>
              <a:rPr lang="ru-RU" sz="1600" b="0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400" b="0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исполнении</a:t>
            </a:r>
            <a:r>
              <a:rPr lang="ru-RU" sz="1600" b="0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бюджета, включая внешнюю проверку</a:t>
            </a:r>
          </a:p>
        </p:txBody>
      </p:sp>
      <p:sp>
        <p:nvSpPr>
          <p:cNvPr id="18" name="Равнобедренный треугольник 17"/>
          <p:cNvSpPr/>
          <p:nvPr/>
        </p:nvSpPr>
        <p:spPr>
          <a:xfrm rot="10800000">
            <a:off x="7541073" y="3499389"/>
            <a:ext cx="379571" cy="358969"/>
          </a:xfrm>
          <a:prstGeom prst="triangle">
            <a:avLst/>
          </a:prstGeom>
          <a:solidFill>
            <a:srgbClr val="FFD54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-182000"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9" name="Полилиния 18"/>
          <p:cNvSpPr/>
          <p:nvPr/>
        </p:nvSpPr>
        <p:spPr>
          <a:xfrm>
            <a:off x="6392096" y="2513147"/>
            <a:ext cx="2580770" cy="843672"/>
          </a:xfrm>
          <a:custGeom>
            <a:avLst/>
            <a:gdLst>
              <a:gd name="connsiteX0" fmla="*/ 0 w 2580770"/>
              <a:gd name="connsiteY0" fmla="*/ 562448 h 1124896"/>
              <a:gd name="connsiteX1" fmla="*/ 1290385 w 2580770"/>
              <a:gd name="connsiteY1" fmla="*/ 0 h 1124896"/>
              <a:gd name="connsiteX2" fmla="*/ 2580770 w 2580770"/>
              <a:gd name="connsiteY2" fmla="*/ 562448 h 1124896"/>
              <a:gd name="connsiteX3" fmla="*/ 1290385 w 2580770"/>
              <a:gd name="connsiteY3" fmla="*/ 1124896 h 1124896"/>
              <a:gd name="connsiteX4" fmla="*/ 0 w 2580770"/>
              <a:gd name="connsiteY4" fmla="*/ 562448 h 112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0770" h="1124896">
                <a:moveTo>
                  <a:pt x="0" y="562448"/>
                </a:moveTo>
                <a:cubicBezTo>
                  <a:pt x="0" y="251817"/>
                  <a:pt x="577725" y="0"/>
                  <a:pt x="1290385" y="0"/>
                </a:cubicBezTo>
                <a:cubicBezTo>
                  <a:pt x="2003045" y="0"/>
                  <a:pt x="2580770" y="251817"/>
                  <a:pt x="2580770" y="562448"/>
                </a:cubicBezTo>
                <a:cubicBezTo>
                  <a:pt x="2580770" y="873079"/>
                  <a:pt x="2003045" y="1124896"/>
                  <a:pt x="1290385" y="1124896"/>
                </a:cubicBezTo>
                <a:cubicBezTo>
                  <a:pt x="577725" y="1124896"/>
                  <a:pt x="0" y="873079"/>
                  <a:pt x="0" y="562448"/>
                </a:cubicBezTo>
                <a:close/>
              </a:path>
            </a:pathLst>
          </a:custGeom>
          <a:solidFill>
            <a:srgbClr val="FFD54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395725" tIns="182517" rIns="395725" bIns="18251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</a:t>
            </a:r>
            <a:r>
              <a:rPr lang="ru-RU" sz="1400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отчету исполнения бюджета</a:t>
            </a: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7417202">
            <a:off x="6249756" y="2064362"/>
            <a:ext cx="284678" cy="455723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Полилиния 20"/>
          <p:cNvSpPr/>
          <p:nvPr/>
        </p:nvSpPr>
        <p:spPr>
          <a:xfrm>
            <a:off x="6464694" y="4093541"/>
            <a:ext cx="2527728" cy="873255"/>
          </a:xfrm>
          <a:custGeom>
            <a:avLst/>
            <a:gdLst>
              <a:gd name="connsiteX0" fmla="*/ 0 w 2527728"/>
              <a:gd name="connsiteY0" fmla="*/ 582170 h 1164340"/>
              <a:gd name="connsiteX1" fmla="*/ 1263864 w 2527728"/>
              <a:gd name="connsiteY1" fmla="*/ 0 h 1164340"/>
              <a:gd name="connsiteX2" fmla="*/ 2527728 w 2527728"/>
              <a:gd name="connsiteY2" fmla="*/ 582170 h 1164340"/>
              <a:gd name="connsiteX3" fmla="*/ 1263864 w 2527728"/>
              <a:gd name="connsiteY3" fmla="*/ 1164340 h 1164340"/>
              <a:gd name="connsiteX4" fmla="*/ 0 w 2527728"/>
              <a:gd name="connsiteY4" fmla="*/ 582170 h 116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728" h="1164340">
                <a:moveTo>
                  <a:pt x="0" y="582170"/>
                </a:moveTo>
                <a:cubicBezTo>
                  <a:pt x="0" y="260646"/>
                  <a:pt x="565851" y="0"/>
                  <a:pt x="1263864" y="0"/>
                </a:cubicBezTo>
                <a:cubicBezTo>
                  <a:pt x="1961877" y="0"/>
                  <a:pt x="2527728" y="260646"/>
                  <a:pt x="2527728" y="582170"/>
                </a:cubicBezTo>
                <a:cubicBezTo>
                  <a:pt x="2527728" y="903694"/>
                  <a:pt x="1961877" y="1164340"/>
                  <a:pt x="1263864" y="1164340"/>
                </a:cubicBezTo>
                <a:cubicBezTo>
                  <a:pt x="565851" y="1164340"/>
                  <a:pt x="0" y="903694"/>
                  <a:pt x="0" y="582170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390497" tIns="190834" rIns="390497" bIns="19083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отчета </a:t>
            </a:r>
            <a:r>
              <a:rPr lang="ru-RU" sz="1400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</a:t>
            </a:r>
          </a:p>
        </p:txBody>
      </p:sp>
    </p:spTree>
    <p:extLst>
      <p:ext uri="{BB962C8B-B14F-4D97-AF65-F5344CB8AC3E}">
        <p14:creationId xmlns:p14="http://schemas.microsoft.com/office/powerpoint/2010/main" xmlns="" val="510490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500"/>
                            </p:stCondLst>
                            <p:childTnLst>
                              <p:par>
                                <p:cTn id="13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 animBg="1"/>
      <p:bldP spid="5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7"/>
            <a:ext cx="7715304" cy="4429155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	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Жители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Окуловского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городского поселения принимают участие в обсуждении проекта бюджета муниципального образования в ходе публичных слушаний по проекту бюджета городского поселения.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	Публичные слушания проводятся посредством размещения проекта бюджета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Окуловского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городского поселения на официальном сайте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Окуловского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муниципального района в сети «Интернет», в бюллетене «Официальный вестник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Окуловского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муниципального района» и рассмотрения поступивших предложений.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661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 rot="5400000">
            <a:off x="6435329" y="2870399"/>
            <a:ext cx="2321719" cy="2873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 fontScale="90000"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3" name="Овал 1"/>
          <p:cNvSpPr/>
          <p:nvPr/>
        </p:nvSpPr>
        <p:spPr>
          <a:xfrm>
            <a:off x="107504" y="1950957"/>
            <a:ext cx="2880323" cy="216024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1">
            <a:solidFill>
              <a:srgbClr val="FFFFFF"/>
            </a:solidFill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27000" h="50800"/>
          </a:sp3d>
        </p:spPr>
        <p:txBody>
          <a:bodyPr vert="horz" wrap="square" lIns="91440" tIns="45720" rIns="91440" bIns="45720" anchor="ctr" anchorCtr="1" compatLnSpc="1"/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сбалансированности бюджета городского поселения,  оптимальное распределение ограниченных бюджетных ресурсов  для исполнения расходных обязательств</a:t>
            </a:r>
          </a:p>
        </p:txBody>
      </p:sp>
      <p:sp>
        <p:nvSpPr>
          <p:cNvPr id="4" name="Полилиния 7"/>
          <p:cNvSpPr/>
          <p:nvPr/>
        </p:nvSpPr>
        <p:spPr>
          <a:xfrm>
            <a:off x="4248233" y="1136496"/>
            <a:ext cx="4019135" cy="86409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315746"/>
              <a:gd name="f7" fmla="val 722621"/>
              <a:gd name="f8" fmla="val 120439"/>
              <a:gd name="f9" fmla="val 53922"/>
              <a:gd name="f10" fmla="val 7195307"/>
              <a:gd name="f11" fmla="val 7261824"/>
              <a:gd name="f12" fmla="val 602182"/>
              <a:gd name="f13" fmla="val 668699"/>
              <a:gd name="f14" fmla="+- 0 0 -90"/>
              <a:gd name="f15" fmla="*/ f3 1 7315746"/>
              <a:gd name="f16" fmla="*/ f4 1 722621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7315746"/>
              <a:gd name="f25" fmla="*/ f21 1 722621"/>
              <a:gd name="f26" fmla="*/ 0 f22 1"/>
              <a:gd name="f27" fmla="*/ 120439 f21 1"/>
              <a:gd name="f28" fmla="*/ 120439 f22 1"/>
              <a:gd name="f29" fmla="*/ 0 f21 1"/>
              <a:gd name="f30" fmla="*/ 7195307 f22 1"/>
              <a:gd name="f31" fmla="*/ 7315746 f22 1"/>
              <a:gd name="f32" fmla="*/ 602182 f21 1"/>
              <a:gd name="f33" fmla="*/ 722621 f21 1"/>
              <a:gd name="f34" fmla="+- f23 0 f1"/>
              <a:gd name="f35" fmla="*/ f26 1 7315746"/>
              <a:gd name="f36" fmla="*/ f27 1 722621"/>
              <a:gd name="f37" fmla="*/ f28 1 7315746"/>
              <a:gd name="f38" fmla="*/ f29 1 722621"/>
              <a:gd name="f39" fmla="*/ f30 1 7315746"/>
              <a:gd name="f40" fmla="*/ f31 1 7315746"/>
              <a:gd name="f41" fmla="*/ f32 1 722621"/>
              <a:gd name="f42" fmla="*/ f33 1 722621"/>
              <a:gd name="f43" fmla="*/ f17 1 f24"/>
              <a:gd name="f44" fmla="*/ f18 1 f24"/>
              <a:gd name="f45" fmla="*/ f17 1 f25"/>
              <a:gd name="f46" fmla="*/ f19 1 f25"/>
              <a:gd name="f47" fmla="*/ f35 1 f24"/>
              <a:gd name="f48" fmla="*/ f36 1 f25"/>
              <a:gd name="f49" fmla="*/ f37 1 f24"/>
              <a:gd name="f50" fmla="*/ f38 1 f25"/>
              <a:gd name="f51" fmla="*/ f39 1 f24"/>
              <a:gd name="f52" fmla="*/ f40 1 f24"/>
              <a:gd name="f53" fmla="*/ f41 1 f25"/>
              <a:gd name="f54" fmla="*/ f42 1 f25"/>
              <a:gd name="f55" fmla="*/ f43 f15 1"/>
              <a:gd name="f56" fmla="*/ f44 f15 1"/>
              <a:gd name="f57" fmla="*/ f46 f16 1"/>
              <a:gd name="f58" fmla="*/ f45 f16 1"/>
              <a:gd name="f59" fmla="*/ f47 f15 1"/>
              <a:gd name="f60" fmla="*/ f48 f16 1"/>
              <a:gd name="f61" fmla="*/ f49 f15 1"/>
              <a:gd name="f62" fmla="*/ f50 f16 1"/>
              <a:gd name="f63" fmla="*/ f51 f15 1"/>
              <a:gd name="f64" fmla="*/ f52 f15 1"/>
              <a:gd name="f65" fmla="*/ f53 f16 1"/>
              <a:gd name="f66" fmla="*/ f5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9" y="f60"/>
              </a:cxn>
              <a:cxn ang="f34">
                <a:pos x="f61" y="f62"/>
              </a:cxn>
              <a:cxn ang="f34">
                <a:pos x="f63" y="f62"/>
              </a:cxn>
              <a:cxn ang="f34">
                <a:pos x="f64" y="f60"/>
              </a:cxn>
              <a:cxn ang="f34">
                <a:pos x="f64" y="f65"/>
              </a:cxn>
              <a:cxn ang="f34">
                <a:pos x="f63" y="f66"/>
              </a:cxn>
              <a:cxn ang="f34">
                <a:pos x="f61" y="f66"/>
              </a:cxn>
              <a:cxn ang="f34">
                <a:pos x="f59" y="f65"/>
              </a:cxn>
              <a:cxn ang="f34">
                <a:pos x="f59" y="f60"/>
              </a:cxn>
            </a:cxnLst>
            <a:rect l="f55" t="f58" r="f56" b="f57"/>
            <a:pathLst>
              <a:path w="7315746" h="722621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46">
            <a:solidFill>
              <a:srgbClr val="FFFFFF"/>
            </a:solidFill>
            <a:prstDash val="solid"/>
          </a:ln>
          <a:scene3d>
            <a:camera prst="orthographicFront"/>
            <a:lightRig rig="threePt" dir="t"/>
          </a:scene3d>
          <a:sp3d>
            <a:bevelT w="127000" h="38100"/>
          </a:sp3d>
        </p:spPr>
        <p:txBody>
          <a:bodyPr vert="horz" wrap="square" lIns="103857" tIns="103857" rIns="103857" bIns="103857" anchor="ctr" anchorCtr="1" compatLnSpc="1"/>
          <a:lstStyle/>
          <a:p>
            <a:pPr marL="0" marR="0" lvl="0" indent="0" algn="ctr" defTabSz="800100" rtl="0" fontAlgn="auto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0" i="0" u="none" strike="noStrike" kern="1200" cap="none" spc="0" baseline="0" dirty="0">
                <a:solidFill>
                  <a:schemeClr val="bg2">
                    <a:lumMod val="25000"/>
                  </a:schemeClr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финансовой устойчивости</a:t>
            </a:r>
            <a:r>
              <a:rPr lang="ru-RU" sz="1300" b="0" i="0" u="none" strike="noStrike" kern="1200" cap="none" spc="0" dirty="0">
                <a:solidFill>
                  <a:schemeClr val="bg2">
                    <a:lumMod val="25000"/>
                  </a:schemeClr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300" b="0" i="0" u="none" strike="noStrike" kern="1200" cap="none" spc="0" baseline="0" dirty="0">
                <a:solidFill>
                  <a:schemeClr val="bg2">
                    <a:lumMod val="25000"/>
                  </a:schemeClr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стабильности бюджета городского поселения при  безусловном выполнении обязательств</a:t>
            </a:r>
          </a:p>
        </p:txBody>
      </p:sp>
      <p:sp>
        <p:nvSpPr>
          <p:cNvPr id="5" name="Полилиния 8"/>
          <p:cNvSpPr/>
          <p:nvPr/>
        </p:nvSpPr>
        <p:spPr>
          <a:xfrm>
            <a:off x="4248232" y="2085743"/>
            <a:ext cx="4017600" cy="86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315746"/>
              <a:gd name="f7" fmla="val 722621"/>
              <a:gd name="f8" fmla="val 120439"/>
              <a:gd name="f9" fmla="val 53922"/>
              <a:gd name="f10" fmla="val 7195307"/>
              <a:gd name="f11" fmla="val 7261824"/>
              <a:gd name="f12" fmla="val 602182"/>
              <a:gd name="f13" fmla="val 668699"/>
              <a:gd name="f14" fmla="+- 0 0 -90"/>
              <a:gd name="f15" fmla="*/ f3 1 7315746"/>
              <a:gd name="f16" fmla="*/ f4 1 722621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7315746"/>
              <a:gd name="f25" fmla="*/ f21 1 722621"/>
              <a:gd name="f26" fmla="*/ 0 f22 1"/>
              <a:gd name="f27" fmla="*/ 120439 f21 1"/>
              <a:gd name="f28" fmla="*/ 120439 f22 1"/>
              <a:gd name="f29" fmla="*/ 0 f21 1"/>
              <a:gd name="f30" fmla="*/ 7195307 f22 1"/>
              <a:gd name="f31" fmla="*/ 7315746 f22 1"/>
              <a:gd name="f32" fmla="*/ 602182 f21 1"/>
              <a:gd name="f33" fmla="*/ 722621 f21 1"/>
              <a:gd name="f34" fmla="+- f23 0 f1"/>
              <a:gd name="f35" fmla="*/ f26 1 7315746"/>
              <a:gd name="f36" fmla="*/ f27 1 722621"/>
              <a:gd name="f37" fmla="*/ f28 1 7315746"/>
              <a:gd name="f38" fmla="*/ f29 1 722621"/>
              <a:gd name="f39" fmla="*/ f30 1 7315746"/>
              <a:gd name="f40" fmla="*/ f31 1 7315746"/>
              <a:gd name="f41" fmla="*/ f32 1 722621"/>
              <a:gd name="f42" fmla="*/ f33 1 722621"/>
              <a:gd name="f43" fmla="*/ f17 1 f24"/>
              <a:gd name="f44" fmla="*/ f18 1 f24"/>
              <a:gd name="f45" fmla="*/ f17 1 f25"/>
              <a:gd name="f46" fmla="*/ f19 1 f25"/>
              <a:gd name="f47" fmla="*/ f35 1 f24"/>
              <a:gd name="f48" fmla="*/ f36 1 f25"/>
              <a:gd name="f49" fmla="*/ f37 1 f24"/>
              <a:gd name="f50" fmla="*/ f38 1 f25"/>
              <a:gd name="f51" fmla="*/ f39 1 f24"/>
              <a:gd name="f52" fmla="*/ f40 1 f24"/>
              <a:gd name="f53" fmla="*/ f41 1 f25"/>
              <a:gd name="f54" fmla="*/ f42 1 f25"/>
              <a:gd name="f55" fmla="*/ f43 f15 1"/>
              <a:gd name="f56" fmla="*/ f44 f15 1"/>
              <a:gd name="f57" fmla="*/ f46 f16 1"/>
              <a:gd name="f58" fmla="*/ f45 f16 1"/>
              <a:gd name="f59" fmla="*/ f47 f15 1"/>
              <a:gd name="f60" fmla="*/ f48 f16 1"/>
              <a:gd name="f61" fmla="*/ f49 f15 1"/>
              <a:gd name="f62" fmla="*/ f50 f16 1"/>
              <a:gd name="f63" fmla="*/ f51 f15 1"/>
              <a:gd name="f64" fmla="*/ f52 f15 1"/>
              <a:gd name="f65" fmla="*/ f53 f16 1"/>
              <a:gd name="f66" fmla="*/ f5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9" y="f60"/>
              </a:cxn>
              <a:cxn ang="f34">
                <a:pos x="f61" y="f62"/>
              </a:cxn>
              <a:cxn ang="f34">
                <a:pos x="f63" y="f62"/>
              </a:cxn>
              <a:cxn ang="f34">
                <a:pos x="f64" y="f60"/>
              </a:cxn>
              <a:cxn ang="f34">
                <a:pos x="f64" y="f65"/>
              </a:cxn>
              <a:cxn ang="f34">
                <a:pos x="f63" y="f66"/>
              </a:cxn>
              <a:cxn ang="f34">
                <a:pos x="f61" y="f66"/>
              </a:cxn>
              <a:cxn ang="f34">
                <a:pos x="f59" y="f65"/>
              </a:cxn>
              <a:cxn ang="f34">
                <a:pos x="f59" y="f60"/>
              </a:cxn>
            </a:cxnLst>
            <a:rect l="f55" t="f58" r="f56" b="f57"/>
            <a:pathLst>
              <a:path w="7315746" h="722621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46">
            <a:solidFill>
              <a:srgbClr val="FFFFFF"/>
            </a:solidFill>
            <a:prstDash val="solid"/>
          </a:ln>
          <a:scene3d>
            <a:camera prst="orthographicFront"/>
            <a:lightRig rig="threePt" dir="t"/>
          </a:scene3d>
          <a:sp3d>
            <a:bevelT w="127000" h="38100"/>
          </a:sp3d>
        </p:spPr>
        <p:txBody>
          <a:bodyPr vert="horz" wrap="square" lIns="103857" tIns="103857" rIns="103857" bIns="103857" anchor="ctr" anchorCtr="1" compatLnSpc="1"/>
          <a:lstStyle/>
          <a:p>
            <a:pPr lvl="0" algn="ctr" eaLnBrk="0" fontAlgn="base" hangingPunct="0">
              <a:spcBef>
                <a:spcPts val="1800"/>
              </a:spcBef>
            </a:pP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ts val="1800"/>
              </a:spcBef>
            </a:pPr>
            <a:r>
              <a:rPr lang="ru-RU" sz="13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Достижение целевых показателей, утвержденных муниципальными программами</a:t>
            </a:r>
          </a:p>
          <a:p>
            <a:pPr lvl="0" algn="ctr" eaLnBrk="0" fontAlgn="base" hangingPunct="0">
              <a:spcBef>
                <a:spcPts val="1800"/>
              </a:spcBef>
            </a:pP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лилиния 9"/>
          <p:cNvSpPr/>
          <p:nvPr/>
        </p:nvSpPr>
        <p:spPr>
          <a:xfrm>
            <a:off x="4248232" y="3031078"/>
            <a:ext cx="4017600" cy="86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315746"/>
              <a:gd name="f7" fmla="val 722621"/>
              <a:gd name="f8" fmla="val 120439"/>
              <a:gd name="f9" fmla="val 53922"/>
              <a:gd name="f10" fmla="val 7195307"/>
              <a:gd name="f11" fmla="val 7261824"/>
              <a:gd name="f12" fmla="val 602182"/>
              <a:gd name="f13" fmla="val 668699"/>
              <a:gd name="f14" fmla="+- 0 0 -90"/>
              <a:gd name="f15" fmla="*/ f3 1 7315746"/>
              <a:gd name="f16" fmla="*/ f4 1 722621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7315746"/>
              <a:gd name="f25" fmla="*/ f21 1 722621"/>
              <a:gd name="f26" fmla="*/ 0 f22 1"/>
              <a:gd name="f27" fmla="*/ 120439 f21 1"/>
              <a:gd name="f28" fmla="*/ 120439 f22 1"/>
              <a:gd name="f29" fmla="*/ 0 f21 1"/>
              <a:gd name="f30" fmla="*/ 7195307 f22 1"/>
              <a:gd name="f31" fmla="*/ 7315746 f22 1"/>
              <a:gd name="f32" fmla="*/ 602182 f21 1"/>
              <a:gd name="f33" fmla="*/ 722621 f21 1"/>
              <a:gd name="f34" fmla="+- f23 0 f1"/>
              <a:gd name="f35" fmla="*/ f26 1 7315746"/>
              <a:gd name="f36" fmla="*/ f27 1 722621"/>
              <a:gd name="f37" fmla="*/ f28 1 7315746"/>
              <a:gd name="f38" fmla="*/ f29 1 722621"/>
              <a:gd name="f39" fmla="*/ f30 1 7315746"/>
              <a:gd name="f40" fmla="*/ f31 1 7315746"/>
              <a:gd name="f41" fmla="*/ f32 1 722621"/>
              <a:gd name="f42" fmla="*/ f33 1 722621"/>
              <a:gd name="f43" fmla="*/ f17 1 f24"/>
              <a:gd name="f44" fmla="*/ f18 1 f24"/>
              <a:gd name="f45" fmla="*/ f17 1 f25"/>
              <a:gd name="f46" fmla="*/ f19 1 f25"/>
              <a:gd name="f47" fmla="*/ f35 1 f24"/>
              <a:gd name="f48" fmla="*/ f36 1 f25"/>
              <a:gd name="f49" fmla="*/ f37 1 f24"/>
              <a:gd name="f50" fmla="*/ f38 1 f25"/>
              <a:gd name="f51" fmla="*/ f39 1 f24"/>
              <a:gd name="f52" fmla="*/ f40 1 f24"/>
              <a:gd name="f53" fmla="*/ f41 1 f25"/>
              <a:gd name="f54" fmla="*/ f42 1 f25"/>
              <a:gd name="f55" fmla="*/ f43 f15 1"/>
              <a:gd name="f56" fmla="*/ f44 f15 1"/>
              <a:gd name="f57" fmla="*/ f46 f16 1"/>
              <a:gd name="f58" fmla="*/ f45 f16 1"/>
              <a:gd name="f59" fmla="*/ f47 f15 1"/>
              <a:gd name="f60" fmla="*/ f48 f16 1"/>
              <a:gd name="f61" fmla="*/ f49 f15 1"/>
              <a:gd name="f62" fmla="*/ f50 f16 1"/>
              <a:gd name="f63" fmla="*/ f51 f15 1"/>
              <a:gd name="f64" fmla="*/ f52 f15 1"/>
              <a:gd name="f65" fmla="*/ f53 f16 1"/>
              <a:gd name="f66" fmla="*/ f5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9" y="f60"/>
              </a:cxn>
              <a:cxn ang="f34">
                <a:pos x="f61" y="f62"/>
              </a:cxn>
              <a:cxn ang="f34">
                <a:pos x="f63" y="f62"/>
              </a:cxn>
              <a:cxn ang="f34">
                <a:pos x="f64" y="f60"/>
              </a:cxn>
              <a:cxn ang="f34">
                <a:pos x="f64" y="f65"/>
              </a:cxn>
              <a:cxn ang="f34">
                <a:pos x="f63" y="f66"/>
              </a:cxn>
              <a:cxn ang="f34">
                <a:pos x="f61" y="f66"/>
              </a:cxn>
              <a:cxn ang="f34">
                <a:pos x="f59" y="f65"/>
              </a:cxn>
              <a:cxn ang="f34">
                <a:pos x="f59" y="f60"/>
              </a:cxn>
            </a:cxnLst>
            <a:rect l="f55" t="f58" r="f56" b="f57"/>
            <a:pathLst>
              <a:path w="7315746" h="722621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46">
            <a:solidFill>
              <a:srgbClr val="FFFFFF"/>
            </a:solidFill>
            <a:prstDash val="solid"/>
          </a:ln>
          <a:scene3d>
            <a:camera prst="orthographicFront"/>
            <a:lightRig rig="threePt" dir="t"/>
          </a:scene3d>
          <a:sp3d>
            <a:bevelT w="127000" h="38100"/>
          </a:sp3d>
        </p:spPr>
        <p:txBody>
          <a:bodyPr vert="horz" wrap="square" lIns="103857" tIns="103857" rIns="103857" bIns="103857" anchor="ctr" anchorCtr="1" compatLnSpc="1"/>
          <a:lstStyle/>
          <a:p>
            <a:pPr marL="0" marR="0" lvl="0" indent="0" algn="ctr" defTabSz="800100" rtl="0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0" i="0" u="none" strike="noStrike" kern="1200" cap="none" spc="0" baseline="0" dirty="0">
                <a:solidFill>
                  <a:schemeClr val="bg2">
                    <a:lumMod val="25000"/>
                  </a:schemeClr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муниципальных закупок</a:t>
            </a:r>
          </a:p>
        </p:txBody>
      </p:sp>
      <p:sp>
        <p:nvSpPr>
          <p:cNvPr id="7" name="Полилиния 10"/>
          <p:cNvSpPr/>
          <p:nvPr/>
        </p:nvSpPr>
        <p:spPr>
          <a:xfrm>
            <a:off x="4248232" y="3995953"/>
            <a:ext cx="4017600" cy="86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315746"/>
              <a:gd name="f7" fmla="val 722621"/>
              <a:gd name="f8" fmla="val 120439"/>
              <a:gd name="f9" fmla="val 53922"/>
              <a:gd name="f10" fmla="val 7195307"/>
              <a:gd name="f11" fmla="val 7261824"/>
              <a:gd name="f12" fmla="val 602182"/>
              <a:gd name="f13" fmla="val 668699"/>
              <a:gd name="f14" fmla="+- 0 0 -90"/>
              <a:gd name="f15" fmla="*/ f3 1 7315746"/>
              <a:gd name="f16" fmla="*/ f4 1 722621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7315746"/>
              <a:gd name="f25" fmla="*/ f21 1 722621"/>
              <a:gd name="f26" fmla="*/ 0 f22 1"/>
              <a:gd name="f27" fmla="*/ 120439 f21 1"/>
              <a:gd name="f28" fmla="*/ 120439 f22 1"/>
              <a:gd name="f29" fmla="*/ 0 f21 1"/>
              <a:gd name="f30" fmla="*/ 7195307 f22 1"/>
              <a:gd name="f31" fmla="*/ 7315746 f22 1"/>
              <a:gd name="f32" fmla="*/ 602182 f21 1"/>
              <a:gd name="f33" fmla="*/ 722621 f21 1"/>
              <a:gd name="f34" fmla="+- f23 0 f1"/>
              <a:gd name="f35" fmla="*/ f26 1 7315746"/>
              <a:gd name="f36" fmla="*/ f27 1 722621"/>
              <a:gd name="f37" fmla="*/ f28 1 7315746"/>
              <a:gd name="f38" fmla="*/ f29 1 722621"/>
              <a:gd name="f39" fmla="*/ f30 1 7315746"/>
              <a:gd name="f40" fmla="*/ f31 1 7315746"/>
              <a:gd name="f41" fmla="*/ f32 1 722621"/>
              <a:gd name="f42" fmla="*/ f33 1 722621"/>
              <a:gd name="f43" fmla="*/ f17 1 f24"/>
              <a:gd name="f44" fmla="*/ f18 1 f24"/>
              <a:gd name="f45" fmla="*/ f17 1 f25"/>
              <a:gd name="f46" fmla="*/ f19 1 f25"/>
              <a:gd name="f47" fmla="*/ f35 1 f24"/>
              <a:gd name="f48" fmla="*/ f36 1 f25"/>
              <a:gd name="f49" fmla="*/ f37 1 f24"/>
              <a:gd name="f50" fmla="*/ f38 1 f25"/>
              <a:gd name="f51" fmla="*/ f39 1 f24"/>
              <a:gd name="f52" fmla="*/ f40 1 f24"/>
              <a:gd name="f53" fmla="*/ f41 1 f25"/>
              <a:gd name="f54" fmla="*/ f42 1 f25"/>
              <a:gd name="f55" fmla="*/ f43 f15 1"/>
              <a:gd name="f56" fmla="*/ f44 f15 1"/>
              <a:gd name="f57" fmla="*/ f46 f16 1"/>
              <a:gd name="f58" fmla="*/ f45 f16 1"/>
              <a:gd name="f59" fmla="*/ f47 f15 1"/>
              <a:gd name="f60" fmla="*/ f48 f16 1"/>
              <a:gd name="f61" fmla="*/ f49 f15 1"/>
              <a:gd name="f62" fmla="*/ f50 f16 1"/>
              <a:gd name="f63" fmla="*/ f51 f15 1"/>
              <a:gd name="f64" fmla="*/ f52 f15 1"/>
              <a:gd name="f65" fmla="*/ f53 f16 1"/>
              <a:gd name="f66" fmla="*/ f5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9" y="f60"/>
              </a:cxn>
              <a:cxn ang="f34">
                <a:pos x="f61" y="f62"/>
              </a:cxn>
              <a:cxn ang="f34">
                <a:pos x="f63" y="f62"/>
              </a:cxn>
              <a:cxn ang="f34">
                <a:pos x="f64" y="f60"/>
              </a:cxn>
              <a:cxn ang="f34">
                <a:pos x="f64" y="f65"/>
              </a:cxn>
              <a:cxn ang="f34">
                <a:pos x="f63" y="f66"/>
              </a:cxn>
              <a:cxn ang="f34">
                <a:pos x="f61" y="f66"/>
              </a:cxn>
              <a:cxn ang="f34">
                <a:pos x="f59" y="f65"/>
              </a:cxn>
              <a:cxn ang="f34">
                <a:pos x="f59" y="f60"/>
              </a:cxn>
            </a:cxnLst>
            <a:rect l="f55" t="f58" r="f56" b="f57"/>
            <a:pathLst>
              <a:path w="7315746" h="722621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46">
            <a:solidFill>
              <a:srgbClr val="FFFFFF"/>
            </a:solidFill>
            <a:prstDash val="solid"/>
          </a:ln>
          <a:scene3d>
            <a:camera prst="orthographicFront"/>
            <a:lightRig rig="threePt" dir="t"/>
          </a:scene3d>
          <a:sp3d>
            <a:bevelT w="127000" h="38100"/>
          </a:sp3d>
        </p:spPr>
        <p:txBody>
          <a:bodyPr vert="horz" wrap="square" lIns="103857" tIns="103857" rIns="103857" bIns="103857" anchor="ctr" anchorCtr="1" compatLnSpc="1"/>
          <a:lstStyle/>
          <a:p>
            <a:pPr marL="0" marR="0" lvl="0" indent="0" algn="ctr" defTabSz="800100" rtl="0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0" i="0" u="none" strike="noStrike" kern="1200" cap="none" spc="0" baseline="0" dirty="0">
                <a:solidFill>
                  <a:schemeClr val="bg2">
                    <a:lumMod val="25000"/>
                  </a:schemeClr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открытости и прозрачности бюджетного процесса в муниципальном образовании</a:t>
            </a:r>
          </a:p>
        </p:txBody>
      </p:sp>
      <p:cxnSp>
        <p:nvCxnSpPr>
          <p:cNvPr id="8" name="Соединительная линия уступом 30"/>
          <p:cNvCxnSpPr>
            <a:stCxn id="4" idx="3"/>
          </p:cNvCxnSpPr>
          <p:nvPr/>
        </p:nvCxnSpPr>
        <p:spPr>
          <a:xfrm flipH="1">
            <a:off x="2267740" y="1568543"/>
            <a:ext cx="1980492" cy="517200"/>
          </a:xfrm>
          <a:prstGeom prst="straightConnector1">
            <a:avLst/>
          </a:prstGeom>
          <a:noFill/>
          <a:ln w="47621">
            <a:solidFill>
              <a:srgbClr val="9AB5E4"/>
            </a:solidFill>
            <a:prstDash val="solid"/>
            <a:tailEnd type="arrow"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cxnSp>
        <p:nvCxnSpPr>
          <p:cNvPr id="9" name="Соединительная линия уступом 30"/>
          <p:cNvCxnSpPr>
            <a:stCxn id="5" idx="3"/>
          </p:cNvCxnSpPr>
          <p:nvPr/>
        </p:nvCxnSpPr>
        <p:spPr>
          <a:xfrm flipH="1">
            <a:off x="2915816" y="2517742"/>
            <a:ext cx="1332416" cy="108014"/>
          </a:xfrm>
          <a:prstGeom prst="straightConnector1">
            <a:avLst/>
          </a:prstGeom>
          <a:noFill/>
          <a:ln w="47621">
            <a:solidFill>
              <a:srgbClr val="9AB5E4"/>
            </a:solidFill>
            <a:prstDash val="solid"/>
            <a:tailEnd type="arrow"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cxnSp>
        <p:nvCxnSpPr>
          <p:cNvPr id="10" name="Соединительная линия уступом 30"/>
          <p:cNvCxnSpPr>
            <a:stCxn id="6" idx="3"/>
          </p:cNvCxnSpPr>
          <p:nvPr/>
        </p:nvCxnSpPr>
        <p:spPr>
          <a:xfrm flipH="1">
            <a:off x="2915816" y="3463078"/>
            <a:ext cx="1332416" cy="0"/>
          </a:xfrm>
          <a:prstGeom prst="straightConnector1">
            <a:avLst/>
          </a:prstGeom>
          <a:noFill/>
          <a:ln w="47621">
            <a:solidFill>
              <a:srgbClr val="9AB5E4"/>
            </a:solidFill>
            <a:prstDash val="solid"/>
            <a:tailEnd type="arrow"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cxnSp>
        <p:nvCxnSpPr>
          <p:cNvPr id="11" name="Соединительная линия уступом 30"/>
          <p:cNvCxnSpPr>
            <a:stCxn id="7" idx="3"/>
          </p:cNvCxnSpPr>
          <p:nvPr/>
        </p:nvCxnSpPr>
        <p:spPr>
          <a:xfrm flipH="1" flipV="1">
            <a:off x="2267740" y="3995954"/>
            <a:ext cx="1980492" cy="431999"/>
          </a:xfrm>
          <a:prstGeom prst="straightConnector1">
            <a:avLst/>
          </a:prstGeom>
          <a:noFill/>
          <a:ln w="47621">
            <a:solidFill>
              <a:srgbClr val="9AB5E4"/>
            </a:solidFill>
            <a:prstDash val="solid"/>
            <a:tailEnd type="arrow"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sp>
        <p:nvSpPr>
          <p:cNvPr id="12" name="TextBox 12"/>
          <p:cNvSpPr txBox="1"/>
          <p:nvPr/>
        </p:nvSpPr>
        <p:spPr>
          <a:xfrm>
            <a:off x="1260443" y="1568543"/>
            <a:ext cx="718466" cy="36933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u="none" strike="noStrike" kern="1200" cap="none" spc="0" baseline="0" dirty="0">
                <a:solidFill>
                  <a:schemeClr val="bg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8265833" y="1059582"/>
            <a:ext cx="278855" cy="3888432"/>
          </a:xfrm>
          <a:prstGeom prst="rightBrace">
            <a:avLst/>
          </a:prstGeom>
          <a:ln w="66675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5715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242093" y="405315"/>
            <a:ext cx="8659813" cy="40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направления бюджетной и налоговой политики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2023-2025 годы </a:t>
            </a:r>
          </a:p>
        </p:txBody>
      </p:sp>
    </p:spTree>
    <p:extLst>
      <p:ext uri="{BB962C8B-B14F-4D97-AF65-F5344CB8AC3E}">
        <p14:creationId xmlns:p14="http://schemas.microsoft.com/office/powerpoint/2010/main" xmlns="" val="684068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Effect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Effect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Effect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Effect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2" grpId="0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228600" y="1200150"/>
            <a:ext cx="4919464" cy="3693858"/>
          </a:xfrm>
          <a:prstGeom prst="rect">
            <a:avLst/>
          </a:prstGeom>
        </p:spPr>
        <p:txBody>
          <a:bodyPr>
            <a:noAutofit/>
          </a:bodyPr>
          <a:lstStyle/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Times New Roman" panose="02020603050405020304" pitchFamily="18" charset="0"/>
              </a:rPr>
              <a:t>Бюджет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Times New Roman" panose="02020603050405020304" pitchFamily="18" charset="0"/>
              </a:rPr>
              <a:t>Окуловского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Times New Roman" panose="02020603050405020304" pitchFamily="18" charset="0"/>
              </a:rPr>
              <a:t>городского поселения – это 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Times New Roman" panose="02020603050405020304" pitchFamily="18" charset="0"/>
              </a:rPr>
              <a:t>денежный фонд 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Times New Roman" panose="02020603050405020304" pitchFamily="18" charset="0"/>
              </a:rPr>
              <a:t>муниципального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Times New Roman" panose="02020603050405020304" pitchFamily="18" charset="0"/>
              </a:rPr>
              <a:t> образования, 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Times New Roman" panose="02020603050405020304" pitchFamily="18" charset="0"/>
              </a:rPr>
              <a:t>предназначенный для 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Times New Roman" panose="02020603050405020304" pitchFamily="18" charset="0"/>
              </a:rPr>
              <a:t>финансового обеспечения его 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Times New Roman" panose="02020603050405020304" pitchFamily="18" charset="0"/>
              </a:rPr>
              <a:t>задач и функций. Другими 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Times New Roman" panose="02020603050405020304" pitchFamily="18" charset="0"/>
              </a:rPr>
              <a:t>словами – это план доходов и 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Times New Roman" panose="02020603050405020304" pitchFamily="18" charset="0"/>
              </a:rPr>
              <a:t>расходов на очередной 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Times New Roman" panose="02020603050405020304" pitchFamily="18" charset="0"/>
              </a:rPr>
              <a:t>финансовый год и плановый 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Times New Roman" panose="02020603050405020304" pitchFamily="18" charset="0"/>
              </a:rPr>
              <a:t>период.</a:t>
            </a:r>
          </a:p>
          <a:p>
            <a:pPr marL="0" indent="0" eaLnBrk="1" hangingPunct="1">
              <a:buFontTx/>
              <a:buNone/>
            </a:pPr>
            <a:endParaRPr lang="ru-RU" sz="16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20072" y="1167594"/>
            <a:ext cx="3273152" cy="3240360"/>
          </a:xfrm>
          <a:prstGeom prst="rect">
            <a:avLst/>
          </a:prstGeom>
          <a:ln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654354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vert="horz" wrap="none" lIns="91440" tIns="45720" rIns="91440" bIns="45720" anchor="t" anchorCtr="0" compatLnSpc="1">
        <a:spAutoFit/>
      </a:bodyPr>
      <a:lstStyle>
        <a:defPPr marL="0" marR="0" indent="0" defTabSz="914400" rtl="0" fontAlgn="auto" hangingPunct="1">
          <a:lnSpc>
            <a:spcPct val="100000"/>
          </a:lnSpc>
          <a:spcBef>
            <a:spcPts val="0"/>
          </a:spcBef>
          <a:spcAft>
            <a:spcPts val="0"/>
          </a:spcAft>
          <a:buNone/>
          <a:tabLst/>
          <a:defRPr sz="1100" b="1" i="0" u="none" strike="noStrike" kern="0" cap="none" spc="0" baseline="0" dirty="0">
            <a:solidFill>
              <a:srgbClr val="8064A2"/>
            </a:solidFill>
            <a:uFillTx/>
            <a:latin typeface="Calibri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anchor="ctr"/>
      <a:lstStyle>
        <a:defPPr algn="ctr">
          <a:defRPr sz="2000" b="1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5934</TotalTime>
  <Words>1963</Words>
  <Application>Microsoft Office PowerPoint</Application>
  <PresentationFormat>Экран (16:9)</PresentationFormat>
  <Paragraphs>525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Тема3</vt:lpstr>
      <vt:lpstr>Специальное оформление</vt:lpstr>
      <vt:lpstr>Тема2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    Жители Окуловского городского поселения принимают участие в обсуждении проекта бюджета муниципального образования в ходе публичных слушаний по проекту бюджета городского поселения.   Публичные слушания проводятся посредством размещения проекта бюджета Окуловского городского поселения на официальном сайте Окуловского муниципального района в сети «Интернет», в бюллетене «Официальный вестник Окуловского муниципального района» и рассмотрения поступивших предложений. </vt:lpstr>
      <vt:lpstr>Задачи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ДОЛЯ МУНИЦИПАЛЬНЫХ ПРОГРАММ ГОРОДСКОГО ПОСЕЛЕНИЯ В ОБЩЕМ ОБЪЁМЕ РАСХОДОВ МЕСТНОГО БЮДЖЕТА В 2023 ГОДУ, тыс. рублей</vt:lpstr>
      <vt:lpstr>Слайд 24</vt:lpstr>
      <vt:lpstr>Слайд 25</vt:lpstr>
      <vt:lpstr>Слайд 26</vt:lpstr>
      <vt:lpstr>Слайд 27</vt:lpstr>
      <vt:lpstr>Основные понятия</vt:lpstr>
      <vt:lpstr>Межбюджетные трансферты – основной вид безвозмездных перечислений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Админ</dc:creator>
  <cp:lastModifiedBy>Надежда Никифорова</cp:lastModifiedBy>
  <cp:revision>678</cp:revision>
  <dcterms:modified xsi:type="dcterms:W3CDTF">2022-11-14T06:34:10Z</dcterms:modified>
</cp:coreProperties>
</file>